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1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15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6" d="100"/>
          <a:sy n="76" d="100"/>
        </p:scale>
        <p:origin x="53" y="-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3B052-A59B-4AE3-A89A-E7748630C1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DA9EC4-FEA9-41D2-BE8D-F709F01D37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E155CF-52F5-4879-B7F3-D05812AC4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D55F9-11A3-4523-8F38-6BA37933791A}" type="datetime1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D053AC-61ED-4C2F-90BF-D4A916545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B2ED7-A198-4613-B8C9-EE02BAE24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4195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B47DD-81F8-4128-9E50-04A9F2D3D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6564D1-2B83-4C0F-ACBA-E91472C50A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FA1D7D-D2EC-4ADB-9C65-191DEC82D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E757A-3EC2-4683-9080-1A460C37C843}" type="datetime1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4CB571-86F9-474A-826A-75CC21C88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384F5F-50E6-4BB9-B848-EE2302C02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918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E3F08DF-1C0D-4F53-A3AB-95D7B55FA0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0D3BBD-C494-4E94-B189-319802A93E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3C0BD9-4BED-43D3-852F-B74B949A22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23539" y="6324600"/>
            <a:ext cx="2560220" cy="365125"/>
          </a:xfrm>
        </p:spPr>
        <p:txBody>
          <a:bodyPr/>
          <a:lstStyle/>
          <a:p>
            <a:fld id="{5CC8096C-64ED-4153-A483-5C02E44AD5C3}" type="datetime1">
              <a:rPr lang="en-US" smtClean="0"/>
              <a:t>11/29/2024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7811DC-C725-4462-B622-DB96A8987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319838"/>
            <a:ext cx="3982781" cy="365125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C42D06-438F-4150-9238-E2FAEE5E2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1721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98991-AEF1-4F19-AAB8-436EAD58C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5B44F-E7DA-40C6-8B44-71EAB6BDFC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600" indent="-228600">
              <a:buFont typeface="Arial" panose="020B0604020202020204" pitchFamily="34" charset="0"/>
              <a:buChar char="•"/>
              <a:defRPr/>
            </a:lvl1pPr>
            <a:lvl2pPr marL="228600" indent="-228600">
              <a:buFont typeface="Arial" panose="020B0604020202020204" pitchFamily="34" charset="0"/>
              <a:buChar char="•"/>
              <a:defRPr/>
            </a:lvl2pPr>
            <a:lvl3pPr marL="228600" indent="-228600">
              <a:buFont typeface="Arial" panose="020B0604020202020204" pitchFamily="34" charset="0"/>
              <a:buChar char="•"/>
              <a:defRPr/>
            </a:lvl3pPr>
            <a:lvl4pPr marL="228600" indent="-228600">
              <a:buFont typeface="Arial" panose="020B0604020202020204" pitchFamily="34" charset="0"/>
              <a:buChar char="•"/>
              <a:defRPr/>
            </a:lvl4pPr>
            <a:lvl5pPr marL="228600" indent="-2286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F71817-A045-48C0-975B-CBEF88E95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9D56B-6EBE-4E5F-99D9-2A3DBDF37D0A}" type="datetime1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1C39F0-32D4-407C-8BCA-97F2D9E50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F4459-37B2-4F87-B508-DB04D4332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1931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BBD03-9D57-48E9-8B43-688B72997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709738"/>
            <a:ext cx="10890250" cy="2852737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3F376C-8A2F-4BE5-9669-4A6DA21B7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4589463"/>
            <a:ext cx="1089025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FFFFFF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654893-212E-4450-8F7A-27256B31F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3F3CA-C7E3-432D-9282-18F13836509A}" type="datetime1">
              <a:rPr lang="en-US" smtClean="0"/>
              <a:t>11/29/2024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0E881A-3958-44A9-9EDB-D86F4E414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EDBC4F-D9B8-4BFA-BE4F-D4B9B739D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55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C8777-C460-4649-8822-CA943386D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F69E6-1094-437B-AA7E-0E21B7136C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825625"/>
            <a:ext cx="5562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0BC963-4591-4BE3-AE63-4999A13C50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04D5BB-DB84-4266-9B4F-E65CCFE5B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E9C62-1337-40B8-BA50-E9F4861DB4BC}" type="datetime1">
              <a:rPr lang="en-US" smtClean="0"/>
              <a:t>11/29/2024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1A99B5-D493-4AB1-AF24-6660540D5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E178D0-5F1E-43FA-B447-53501EDD1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531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C85CC-8D2B-4219-A2A4-1625A02DF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6143C8-1CF7-440E-99A3-0527314598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0863"/>
            <a:ext cx="5157787" cy="1150937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EFF5CA-4662-4430-80C7-99CD7D66C9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01975"/>
            <a:ext cx="5157787" cy="30876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6CB5B7-DC23-41CE-872B-E25BD64F84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0863"/>
            <a:ext cx="5183188" cy="1150937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F7633C-C24D-4947-979C-132B3AC405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101975"/>
            <a:ext cx="5183188" cy="30876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8A46E1-3934-4807-900F-CA7A4D8D6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195EB-2DA3-4B24-8725-19BC22A7BE50}" type="datetime1">
              <a:rPr lang="en-US" smtClean="0"/>
              <a:t>11/29/2024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C9C6EA-1549-4601-8226-E5C43469C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658246-003D-4024-9F4B-BA3BD3FBF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559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2DD4C-BFBC-4087-B94C-4DD0690E8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B9D434-8228-4C7F-B520-14121EBC9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237E6-0076-4915-A5A8-B7C11FA4F374}" type="datetime1">
              <a:rPr lang="en-US" smtClean="0"/>
              <a:t>11/29/2024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7B89BD-A70A-48D2-A3D9-DB2C0DB12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ACF4EF-5A2A-4A47-81DF-80CB51306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479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8B9F00-8450-475B-B155-993BAF212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5F58F-C0B5-422A-8E5A-6B99E5D80F0A}" type="datetime1">
              <a:rPr lang="en-US" smtClean="0"/>
              <a:t>11/29/2024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0FDDA3-8E6F-42F7-BFBE-7FA9C647C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C8E678-81B8-4356-9624-A0B999536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3781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10DAA-DDE3-4C9C-8171-385A3DAC8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3932237" cy="1981200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F73DB2-BD72-4F5E-9CA2-197343A090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85801"/>
            <a:ext cx="6172200" cy="51752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F01536-2B0A-42A2-827E-2EB2C324A5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971800"/>
            <a:ext cx="3932237" cy="2897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22CD09-61EF-4733-831C-5B133DAE1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5E655-9687-48DF-A33F-F8824CCCB5D1}" type="datetime1">
              <a:rPr lang="en-US" smtClean="0"/>
              <a:t>11/29/2024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109FCF-96E4-4EBF-AAFB-5E9AD22A6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E381A6-E580-49A4-989C-EF4A54F83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7270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CFA6E-F719-4613-8815-591471E72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3932237" cy="2209799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4384F3-CDE0-4329-B76D-45AAC94B04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85801"/>
            <a:ext cx="6172200" cy="5175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A9D7EB-40DA-460F-A48A-3E6D5E5612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971800"/>
            <a:ext cx="3932237" cy="2897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56944C-E229-457E-868E-C48FF47DA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FD56A-AAB8-4544-A495-D0645413C9E3}" type="datetime1">
              <a:rPr lang="en-US" smtClean="0"/>
              <a:t>11/29/2024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7115FE-359F-46EA-A3C8-0D18544E3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165D17-3010-4FF5-9071-5CCD3E699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1658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Rectangle 114">
            <a:extLst>
              <a:ext uri="{FF2B5EF4-FFF2-40B4-BE49-F238E27FC236}">
                <a16:creationId xmlns:a16="http://schemas.microsoft.com/office/drawing/2014/main" id="{A4798C7F-C8CA-4799-BF37-3AB4642CDB66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80" name="Group 79">
            <a:extLst>
              <a:ext uri="{FF2B5EF4-FFF2-40B4-BE49-F238E27FC236}">
                <a16:creationId xmlns:a16="http://schemas.microsoft.com/office/drawing/2014/main" id="{87F0794B-55D3-4D2D-BDE7-4688ED321E42}"/>
              </a:ext>
            </a:extLst>
          </p:cNvPr>
          <p:cNvGrpSpPr/>
          <p:nvPr/>
        </p:nvGrpSpPr>
        <p:grpSpPr>
          <a:xfrm>
            <a:off x="-11413" y="0"/>
            <a:ext cx="12214827" cy="6858000"/>
            <a:chOff x="-6214" y="-1"/>
            <a:chExt cx="12214827" cy="6858000"/>
          </a:xfrm>
        </p:grpSpPr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BE4C795B-1813-4CC6-B03F-8DD130BEAABD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E0F4C04D-5CD8-446B-BE3D-257172E6E4C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FDDC802E-606F-4F39-84B6-90DF0FE54461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2C5B0C75-0136-4A39-9AB6-0F02C4527810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C5ED2B52-3D40-46DE-8B54-99A4071578D8}"/>
                </a:ext>
              </a:extLst>
            </p:cNvPr>
            <p:cNvCxnSpPr>
              <a:cxnSpLocks/>
            </p:cNvCxnSpPr>
            <p:nvPr/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18BCEC75-1B6B-45B2-8041-8D933FCF60F5}"/>
                </a:ext>
              </a:extLst>
            </p:cNvPr>
            <p:cNvCxnSpPr>
              <a:cxnSpLocks/>
            </p:cNvCxnSpPr>
            <p:nvPr/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6A2FC789-056A-43CC-807E-4262CDC3E0F5}"/>
                </a:ext>
              </a:extLst>
            </p:cNvPr>
            <p:cNvCxnSpPr>
              <a:cxnSpLocks/>
            </p:cNvCxnSpPr>
            <p:nvPr/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48C32FD3-76B0-40E7-89F2-E9C523210AF4}"/>
                </a:ext>
              </a:extLst>
            </p:cNvPr>
            <p:cNvCxnSpPr>
              <a:cxnSpLocks/>
            </p:cNvCxnSpPr>
            <p:nvPr/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B82E9447-8362-426C-840A-B6F2231F7BCC}"/>
                </a:ext>
              </a:extLst>
            </p:cNvPr>
            <p:cNvCxnSpPr>
              <a:cxnSpLocks/>
            </p:cNvCxnSpPr>
            <p:nvPr/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2F141DC8-83CE-4C21-A5BA-E2FFF3D866EF}"/>
                </a:ext>
              </a:extLst>
            </p:cNvPr>
            <p:cNvCxnSpPr>
              <a:cxnSpLocks/>
            </p:cNvCxnSpPr>
            <p:nvPr/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512A697C-ECBC-40A9-AC69-BF96A34B91AF}"/>
                </a:ext>
              </a:extLst>
            </p:cNvPr>
            <p:cNvCxnSpPr>
              <a:cxnSpLocks/>
            </p:cNvCxnSpPr>
            <p:nvPr/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D2E988AF-5EFB-43D3-B93F-6E4F41A2C90B}"/>
                </a:ext>
              </a:extLst>
            </p:cNvPr>
            <p:cNvCxnSpPr>
              <a:cxnSpLocks/>
            </p:cNvCxnSpPr>
            <p:nvPr/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6B312C1B-AAE2-4A6D-ACC7-ABAA75D42854}"/>
                </a:ext>
              </a:extLst>
            </p:cNvPr>
            <p:cNvCxnSpPr>
              <a:cxnSpLocks/>
            </p:cNvCxnSpPr>
            <p:nvPr/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57B96146-61DA-44D6-A9DF-6DB41FCF2D80}"/>
                </a:ext>
              </a:extLst>
            </p:cNvPr>
            <p:cNvCxnSpPr>
              <a:cxnSpLocks/>
            </p:cNvCxnSpPr>
            <p:nvPr/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6B33F93D-4439-46EE-97C4-9CECAAFDCF60}"/>
                </a:ext>
              </a:extLst>
            </p:cNvPr>
            <p:cNvCxnSpPr>
              <a:cxnSpLocks/>
            </p:cNvCxnSpPr>
            <p:nvPr/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5914B275-A3D7-4BA4-B8CB-E7657100F3AD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BD26EF3B-FBE7-4D57-8E01-553F50734A6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6CC1E671-BA54-4B31-9A2E-8F50BC57A26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A836A704-3624-4ABF-9A67-0F52C2F3EFB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5FDC385D-BA34-481F-A991-A776E0B19301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F1EF033A-D8FB-416B-AE51-4E098A27D68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17C17B48-F458-4E9B-9331-56FCDC5B6AB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07E44A4B-D453-46F0-A83D-AF0B33D5C59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346BEA9F-314B-440D-AE8D-21E1252EC5A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F15EAFD0-4869-4612-ACDE-ABC703104E8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A0F26706-7F23-4FF0-9CAF-F3C4F47C119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C0195A72-345A-4E88-8D71-14DB3D1B607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0DBF51A6-A3BC-49FE-BB01-E8992811774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A78DF911-744C-419B-83DC-39F270BBF41F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9" name="Freeform: Shape 148">
            <a:extLst>
              <a:ext uri="{FF2B5EF4-FFF2-40B4-BE49-F238E27FC236}">
                <a16:creationId xmlns:a16="http://schemas.microsoft.com/office/drawing/2014/main" id="{216BB147-20D5-4D93-BDA5-1BC614D6A4B2}"/>
              </a:ext>
            </a:extLst>
          </p:cNvPr>
          <p:cNvSpPr/>
          <p:nvPr/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5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447F1F-BFA8-4A56-894B-40120132E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72293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58FB99-0FA3-49F4-99A1-61919F9427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825625"/>
            <a:ext cx="1072293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DCCAE5-4EB0-4174-BD15-4943899B0A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24600"/>
            <a:ext cx="25602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fld id="{193BAB95-8DA7-460B-B00A-7037C8394FB0}" type="datetime1">
              <a:rPr lang="en-US" smtClean="0"/>
              <a:pPr/>
              <a:t>11/29/2024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A4189E-43B2-4CEE-B13E-61A1FBBBD2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00861" y="6319838"/>
            <a:ext cx="398278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0530F-0BC8-46EF-A765-DD58B53675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90806" y="6324600"/>
            <a:ext cx="7990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fld id="{11A71338-8BA2-4C79-A6C5-5A8E30081D0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0A253F60-DE40-4508-A37A-61331DF1DD5D}"/>
              </a:ext>
            </a:extLst>
          </p:cNvPr>
          <p:cNvSpPr/>
          <p:nvPr/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3107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14" r:id="rId6"/>
    <p:sldLayoutId id="2147483710" r:id="rId7"/>
    <p:sldLayoutId id="2147483711" r:id="rId8"/>
    <p:sldLayoutId id="2147483712" r:id="rId9"/>
    <p:sldLayoutId id="2147483713" r:id="rId10"/>
    <p:sldLayoutId id="214748371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bg1"/>
        </a:buClr>
        <a:buSzPct val="75000"/>
        <a:buFont typeface="Arial" panose="020B0604020202020204" pitchFamily="34" charset="0"/>
        <a:buChar char="•"/>
        <a:defRPr sz="2800" kern="1200">
          <a:solidFill>
            <a:srgbClr val="FFFFFF"/>
          </a:solidFill>
          <a:latin typeface="+mn-lt"/>
          <a:ea typeface="+mn-ea"/>
          <a:cs typeface="+mn-cs"/>
        </a:defRPr>
      </a:lvl1pPr>
      <a:lvl2pPr marL="2286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bg1"/>
        </a:buClr>
        <a:buSzPct val="75000"/>
        <a:buFont typeface="Arial" panose="020B0604020202020204" pitchFamily="34" charset="0"/>
        <a:buChar char="•"/>
        <a:defRPr sz="2400" kern="1200">
          <a:solidFill>
            <a:srgbClr val="FFFFFF"/>
          </a:solidFill>
          <a:latin typeface="+mn-lt"/>
          <a:ea typeface="+mn-ea"/>
          <a:cs typeface="+mn-cs"/>
        </a:defRPr>
      </a:lvl2pPr>
      <a:lvl3pPr marL="2286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bg1"/>
        </a:buClr>
        <a:buSzPct val="75000"/>
        <a:buFont typeface="Arial" panose="020B0604020202020204" pitchFamily="34" charset="0"/>
        <a:buChar char="•"/>
        <a:defRPr sz="2000" kern="1200">
          <a:solidFill>
            <a:srgbClr val="FFFFFF"/>
          </a:solidFill>
          <a:latin typeface="+mn-lt"/>
          <a:ea typeface="+mn-ea"/>
          <a:cs typeface="+mn-cs"/>
        </a:defRPr>
      </a:lvl3pPr>
      <a:lvl4pPr marL="2286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bg1"/>
        </a:buClr>
        <a:buSzPct val="75000"/>
        <a:buFont typeface="Arial" panose="020B0604020202020204" pitchFamily="34" charset="0"/>
        <a:buChar char="•"/>
        <a:defRPr sz="1800" kern="1200">
          <a:solidFill>
            <a:srgbClr val="FFFFFF"/>
          </a:solidFill>
          <a:latin typeface="+mn-lt"/>
          <a:ea typeface="+mn-ea"/>
          <a:cs typeface="+mn-cs"/>
        </a:defRPr>
      </a:lvl4pPr>
      <a:lvl5pPr marL="2286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bg1"/>
        </a:buClr>
        <a:buSzPct val="75000"/>
        <a:buFont typeface="Arial" panose="020B0604020202020204" pitchFamily="34" charset="0"/>
        <a:buChar char="•"/>
        <a:defRPr sz="1800" kern="1200">
          <a:solidFill>
            <a:srgbClr val="FFFFFF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BA6285CA-6AFA-4F27-AFB5-1B32CDE09B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8DD0EAF-BF73-48D8-A426-3085C4B88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4" name="Right Triangle 33">
            <a:extLst>
              <a:ext uri="{FF2B5EF4-FFF2-40B4-BE49-F238E27FC236}">
                <a16:creationId xmlns:a16="http://schemas.microsoft.com/office/drawing/2014/main" id="{7BCC6446-8462-4A63-9B6F-8F57EC40F6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65271" y="2673521"/>
            <a:ext cx="568289" cy="568289"/>
          </a:xfrm>
          <a:prstGeom prst="rtTriangle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8118ECEF-CA6A-4CB6-BCA5-59B2DB40C4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CDC2A251-C28C-4A72-BAFF-511640FB2E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DDDB2429-3E01-4CD5-998D-8F5716A098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1E26953B-4BE7-4AD0-B471-088DBB23D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E9D9ED6D-9817-4272-9FEF-E674FBCCCC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8718C0DE-4596-4A70-AA4F-E678AC7FBC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D8B48095-74C2-4053-872D-D3F70910C3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6224D0B6-A4CB-4D98-A1DC-2770B95F9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CB39DE9C-23C1-4ABA-BD0D-B76BDC9630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19DDAAE0-966C-4350-8819-857CF524F3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BEE6C021-FBD3-42F3-9A9C-69C4E71989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F02961B9-65E1-4B12-AD98-9845BC3F43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B22ABFE0-D700-4FD9-9CC8-D138B29ABF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46FFF1A3-B8BF-470C-9436-D5B7818535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198B6551-FF5D-49F5-8D3E-757AEC357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50F3BFE5-573C-42C0-94D5-E5513CCC57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357931AB-4B07-4E0E-B3E4-84E2452E0A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CC4789DB-7083-4597-9FC7-6336EA0BE3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9E0B4F1D-D11A-4023-BE6B-6679ABB2B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28633D7A-F6FC-418F-AD87-0EE148C1A0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A0FC8FCC-6F69-4802-995C-903AE44162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86ABFCE7-4796-4186-8EDC-DB6CE87BC7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E1935BF2-A804-46BA-940A-DDAD7888F3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ED012DA9-8D67-483A-8071-2903F2E3B2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109163DC-956E-44BE-B55A-E6C2C851DD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76CDE9FD-1880-483F-A039-BEB3AB0D37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38DDB23B-71E7-42A3-B055-5740EE14C5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37245B63-D771-461D-A625-4B49966D24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CF1DF9FF-1F61-4B4F-8993-6897DE09C9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4092F139-6734-46F3-B176-11741F1F7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E297CAA7-F8B5-0D92-F7F1-C889EFBD36BE}"/>
              </a:ext>
            </a:extLst>
          </p:cNvPr>
          <p:cNvSpPr txBox="1"/>
          <p:nvPr/>
        </p:nvSpPr>
        <p:spPr>
          <a:xfrm>
            <a:off x="453142" y="725467"/>
            <a:ext cx="5414255" cy="27844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600" b="1">
                <a:solidFill>
                  <a:schemeClr val="tx2">
                    <a:alpha val="80000"/>
                  </a:schemeClr>
                </a:solidFill>
                <a:latin typeface="+mj-lt"/>
                <a:ea typeface="+mj-ea"/>
                <a:cs typeface="+mj-cs"/>
              </a:rPr>
              <a:t>CytoAutoCluster 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600">
                <a:solidFill>
                  <a:schemeClr val="tx2">
                    <a:alpha val="80000"/>
                  </a:schemeClr>
                </a:solidFill>
                <a:latin typeface="+mj-lt"/>
                <a:ea typeface="+mj-ea"/>
                <a:cs typeface="+mj-cs"/>
              </a:rPr>
              <a:t>Enhancing Cytometry with Deep Learning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7ADF28-ABAB-47A6-C350-83FC620695BD}"/>
              </a:ext>
            </a:extLst>
          </p:cNvPr>
          <p:cNvSpPr txBox="1"/>
          <p:nvPr/>
        </p:nvSpPr>
        <p:spPr>
          <a:xfrm>
            <a:off x="453142" y="3602038"/>
            <a:ext cx="5414255" cy="15605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10000"/>
              </a:lnSpc>
              <a:spcBef>
                <a:spcPts val="1000"/>
              </a:spcBef>
              <a:buClr>
                <a:schemeClr val="bg1"/>
              </a:buClr>
              <a:buSzPct val="75000"/>
            </a:pPr>
            <a:r>
              <a:rPr lang="en-US" sz="2400" b="1" kern="1200" dirty="0">
                <a:solidFill>
                  <a:schemeClr val="tx2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 -  Aniket Rahile</a:t>
            </a:r>
          </a:p>
        </p:txBody>
      </p:sp>
      <p:pic>
        <p:nvPicPr>
          <p:cNvPr id="4" name="Picture 3" descr="A blue abstract watercolor pattern on a white background">
            <a:extLst>
              <a:ext uri="{FF2B5EF4-FFF2-40B4-BE49-F238E27FC236}">
                <a16:creationId xmlns:a16="http://schemas.microsoft.com/office/drawing/2014/main" id="{2135C626-CD8C-B699-267B-A2FDB26E4A1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218" r="25147" b="-1"/>
          <a:stretch/>
        </p:blipFill>
        <p:spPr>
          <a:xfrm>
            <a:off x="6084873" y="-3440"/>
            <a:ext cx="6129950" cy="6861439"/>
          </a:xfrm>
          <a:custGeom>
            <a:avLst/>
            <a:gdLst/>
            <a:ahLst/>
            <a:cxnLst/>
            <a:rect l="l" t="t" r="r" b="b"/>
            <a:pathLst>
              <a:path w="6129950" h="6861439">
                <a:moveTo>
                  <a:pt x="1687527" y="0"/>
                </a:moveTo>
                <a:lnTo>
                  <a:pt x="6129950" y="0"/>
                </a:lnTo>
                <a:lnTo>
                  <a:pt x="6129950" y="6858000"/>
                </a:lnTo>
                <a:lnTo>
                  <a:pt x="5040333" y="6858000"/>
                </a:lnTo>
                <a:lnTo>
                  <a:pt x="5040333" y="6861439"/>
                </a:lnTo>
                <a:lnTo>
                  <a:pt x="272442" y="6861439"/>
                </a:lnTo>
                <a:lnTo>
                  <a:pt x="196402" y="6549696"/>
                </a:lnTo>
                <a:cubicBezTo>
                  <a:pt x="-517926" y="3427393"/>
                  <a:pt x="946083" y="3323532"/>
                  <a:pt x="946083" y="1"/>
                </a:cubicBezTo>
                <a:lnTo>
                  <a:pt x="1687527" y="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7533178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C16895C-FE31-75F0-67B8-2E44C35D3A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2" name="Rectangle 71">
            <a:extLst>
              <a:ext uri="{FF2B5EF4-FFF2-40B4-BE49-F238E27FC236}">
                <a16:creationId xmlns:a16="http://schemas.microsoft.com/office/drawing/2014/main" id="{4E1EF4E8-5513-4BF5-BC41-04645281C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3848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 descr="A blue abstract watercolor pattern on a white background">
            <a:extLst>
              <a:ext uri="{FF2B5EF4-FFF2-40B4-BE49-F238E27FC236}">
                <a16:creationId xmlns:a16="http://schemas.microsoft.com/office/drawing/2014/main" id="{77FE7D3A-C742-DEC8-4F1E-BB29DD8A04D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865" b="7865"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grpSp>
        <p:nvGrpSpPr>
          <p:cNvPr id="74" name="Group 73">
            <a:extLst>
              <a:ext uri="{FF2B5EF4-FFF2-40B4-BE49-F238E27FC236}">
                <a16:creationId xmlns:a16="http://schemas.microsoft.com/office/drawing/2014/main" id="{20C61190-C3C6-470C-AD7E-DE1774D3B8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FBA79076-09E2-42F2-AB53-2AC97BBF9E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56EFE7B6-A678-4080-8095-C35AC6E627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4F819F03-C610-41AD-8191-AA9D0505BB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1C3F4891-5EFC-4D18-A624-398BDF1CA0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6B7416C3-B1E9-4255-96DF-4E177FC3E1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27C17DC8-7DA5-4B05-966A-FB28DD8722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C1CE5E79-B59D-401A-BCC0-2D95B96A6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03BD0973-E146-44AE-8BD5-6659260605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E0B00FB7-2DA7-477B-8D71-0F3C3442F1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EB9C836F-E0FA-4F43-8595-37B03CFFB7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256D2723-3E4D-48B1-A6D2-1A24F3DA3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FE33C010-3B40-4B74-AFED-9A12421E80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B75A24DA-3AD1-4146-9C36-1FF666EDB5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AC312543-C4C1-48AB-A32C-CEBC25977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A3B4AB31-8C5A-4150-95D6-D57F6C25CB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2D04B4EB-7F4A-4631-8A31-10795C50E1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1F7E2406-347A-4008-A837-B169329A8B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83A29D85-8791-40DE-8AC1-55E01EF5FB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5456E209-65A9-41F0-95CA-06832E2C62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248FBE92-306C-410A-A46C-78FA64751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BDEEC058-0746-4C6F-B438-432F7C5BB6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405675A2-165F-45F4-B82A-CADDAC635D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A7B04075-3949-4CE8-BC5D-8CC7C69B49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52095348-F370-432D-AB24-DF01B35699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80338639-8676-4CBD-A1C3-38D647AC94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48CD5D49-5B76-4AC2-AC0F-021E858B67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7F0315B3-012B-4122-9034-0EA1ED049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A7F3B018-21CC-4BB8-B439-99AEF58B1F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C0B51FB9-22BD-46DF-BE69-B2A00DA04C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5" name="Rectangle 104">
            <a:extLst>
              <a:ext uri="{FF2B5EF4-FFF2-40B4-BE49-F238E27FC236}">
                <a16:creationId xmlns:a16="http://schemas.microsoft.com/office/drawing/2014/main" id="{406D8C29-9DDA-48D0-AF70-905FDB2CE3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81775"/>
            <a:ext cx="12191999" cy="5479852"/>
          </a:xfrm>
          <a:prstGeom prst="rect">
            <a:avLst/>
          </a:prstGeom>
          <a:gradFill flip="none" rotWithShape="1">
            <a:gsLst>
              <a:gs pos="50000">
                <a:schemeClr val="tx1">
                  <a:alpha val="30000"/>
                </a:schemeClr>
              </a:gs>
              <a:gs pos="80000">
                <a:schemeClr val="tx1">
                  <a:alpha val="15000"/>
                </a:schemeClr>
              </a:gs>
              <a:gs pos="0">
                <a:schemeClr val="tx1">
                  <a:alpha val="0"/>
                </a:schemeClr>
              </a:gs>
              <a:gs pos="20000">
                <a:schemeClr val="tx1">
                  <a:alpha val="15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6851BD-8006-233C-092C-48D3AEDB05D4}"/>
              </a:ext>
            </a:extLst>
          </p:cNvPr>
          <p:cNvSpPr txBox="1"/>
          <p:nvPr/>
        </p:nvSpPr>
        <p:spPr>
          <a:xfrm>
            <a:off x="1524000" y="728905"/>
            <a:ext cx="9144000" cy="318427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DA1235E-D906-FB48-4530-6E057B3732F0}"/>
              </a:ext>
            </a:extLst>
          </p:cNvPr>
          <p:cNvSpPr txBox="1"/>
          <p:nvPr/>
        </p:nvSpPr>
        <p:spPr>
          <a:xfrm>
            <a:off x="1524000" y="4072044"/>
            <a:ext cx="9144000" cy="14953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algn="ctr">
              <a:lnSpc>
                <a:spcPct val="110000"/>
              </a:lnSpc>
              <a:spcBef>
                <a:spcPts val="1000"/>
              </a:spcBef>
              <a:buClr>
                <a:schemeClr val="bg1"/>
              </a:buClr>
              <a:buSzPct val="75000"/>
            </a:pPr>
            <a:r>
              <a:rPr lang="en-US" sz="2200" b="1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-  Aniket Rahile</a:t>
            </a:r>
          </a:p>
        </p:txBody>
      </p:sp>
    </p:spTree>
    <p:extLst>
      <p:ext uri="{BB962C8B-B14F-4D97-AF65-F5344CB8AC3E}">
        <p14:creationId xmlns:p14="http://schemas.microsoft.com/office/powerpoint/2010/main" val="20862866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4798C7F-C8CA-4799-BF37-3AB4642CDB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7162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7F0794B-55D3-4D2D-BDE7-4688ED321E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E4C795B-1813-4CC6-B03F-8DD130BEA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E0F4C04D-5CD8-446B-BE3D-257172E6E4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DDC802E-606F-4F39-84B6-90DF0FE54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2C5B0C75-0136-4A39-9AB6-0F02C4527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5ED2B52-3D40-46DE-8B54-99A4071578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18BCEC75-1B6B-45B2-8041-8D933FCF6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A2FC789-056A-43CC-807E-4262CDC3E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8C32FD3-76B0-40E7-89F2-E9C523210A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B82E9447-8362-426C-840A-B6F2231F7B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F141DC8-83CE-4C21-A5BA-E2FFF3D866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512A697C-ECBC-40A9-AC69-BF96A34B9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D2E988AF-5EFB-43D3-B93F-6E4F41A2C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6B312C1B-AAE2-4A6D-ACC7-ABAA75D42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57B96146-61DA-44D6-A9DF-6DB41FCF2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6B33F93D-4439-46EE-97C4-9CECAAFDC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5914B275-A3D7-4BA4-B8CB-E7657100F3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D26EF3B-FBE7-4D57-8E01-553F50734A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6CC1E671-BA54-4B31-9A2E-8F50BC57A2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A836A704-3624-4ABF-9A67-0F52C2F3EF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5FDC385D-BA34-481F-A991-A776E0B193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1EF033A-D8FB-416B-AE51-4E098A27D6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17C17B48-F458-4E9B-9331-56FCDC5B6A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07E44A4B-D453-46F0-A83D-AF0B33D5C5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346BEA9F-314B-440D-AE8D-21E1252EC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F15EAFD0-4869-4612-ACDE-ABC703104E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A0F26706-7F23-4FF0-9CAF-F3C4F47C11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C0195A72-345A-4E88-8D71-14DB3D1B60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0DBF51A6-A3BC-49FE-BB01-E899281177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A78DF911-744C-419B-83DC-39F270BBF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216BB147-20D5-4D93-BDA5-1BC614D6A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5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0A253F60-DE40-4508-A37A-61331DF1D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CFB42397-759B-4110-90F9-11A099A04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7CE16B93-748F-4AF3-90C6-D3EE861E78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A1F2252F-DB74-4990-8E43-3B46EB31A8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0BBB0339-E325-46BB-A951-96F1A4651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121A6F6B-EBF5-41B9-BDDB-AF519B8AD4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A2CB88A6-ABF0-4981-8112-89F17060A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5207B5CF-3BA7-46DE-A98B-C46A77F219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9DE055E6-5758-4FD1-A969-1AB1F47EE5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15B9E002-9254-431A-BEE3-BC744C6D41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5BB4EB4-8685-4464-8EAE-D44D7770B6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B3239F69-CDD7-49E2-9C2E-B56A6D009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A6C507C8-734D-457D-A4EA-3C1F17BC8C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9139D922-20CB-41E9-B69E-FA643C51A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5FE3C40B-0A70-4224-BC24-365327DC6C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422999B0-1AA0-4D8B-BB3E-1BEAD972B8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49737CB6-048C-4FD9-9663-0D214A0A30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2F1A2328-0FD2-449E-A066-56A7D096AB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63212297-7D47-455C-B574-D4A450A6B9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4F88725D-F086-42CF-A0A4-F335D03F9E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0EE97B27-B4E2-45AF-ACC9-5EC22DB7A8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8FADBC7B-7D04-4E57-9B78-3FC78B9030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CCD44BB5-3236-443E-BDD8-7E145E32D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385E742B-9320-4785-A94F-2CAE2855CC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8A42F567-7F15-4D7B-8F9C-5F8F6B2832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69DAD4DF-0FE8-401C-AE04-738B80B258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2101394A-2A38-4F45-B5B6-A025C4B43F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79D4873B-257C-4327-907C-0829469214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D5350388-C37B-41E0-8172-2F7D79DBBA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1DA0A053-52F2-4D51-BEB7-31B0A3CA0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B23551FA-C6B2-4251-A24C-021D7B64EA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9A50F0F9-04C8-47E4-AF66-B3CAF8C81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2017C593-7166-4110-8447-086A8A2DB9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0792CE38-231D-4EFB-BD1C-B0DFC4714A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37902244-3120-4F1E-BCA7-C414F8CA57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6C2A9BEC-6FBD-4C4E-9D8F-6797108601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CD05CAB2-3C3D-4649-A904-7115E0A40D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479ECC96-BB36-4A8A-ACFC-0CDAC9A327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D6C3BBC2-CEC2-44E9-B82B-34488E7E33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373074D9-0CF2-46DC-8D7A-871B6FE419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D573F54A-11A1-4A06-8130-294B4D5CEE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72F69BFB-91DF-4F4E-BE91-2D6805CD6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4BA93DEE-828E-4AC5-A89A-B3FCC168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2043F28B-A5B8-4573-89CC-A68E27A72E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A41EDE26-6F99-4FF5-A50B-255FEF1CAC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C69229A-861A-4B33-A690-B89F20F21A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A1FF5E2F-2AD1-485A-8981-8905C2357C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82E9781F-DF28-41A8-8A6B-7DC5409F9E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ECDF5C52-5A30-4182-9FF7-118DB1BB6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FC8008CF-A1BC-4A0E-B9A2-05FB501EBD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2DF1A43F-5E26-4631-8775-BC3BACEB16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08A5A284-AA4F-43C1-84B9-947642136B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5B3BE54E-1FBA-4E64-982C-9CA2C0C484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7E7BA94A-1A8A-45C6-9B8F-AFEC955F1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55C6D3A0-6B84-4021-87FB-3179A711BB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DA87903E-EEC8-47F4-8730-06C5FD14BC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A8A92A2B-3460-4608-B3EA-4FFEAF83B1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2B0E1020-452C-4B7F-A1D2-BA8F1B83FA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6903CF7B-6947-4932-AD73-020495EDC0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8453FA51-CE2D-4B84-9F4F-3263D1BC4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3327B132-AD8C-4732-93AA-C136586C22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107" name="Rectangle 106">
            <a:extLst>
              <a:ext uri="{FF2B5EF4-FFF2-40B4-BE49-F238E27FC236}">
                <a16:creationId xmlns:a16="http://schemas.microsoft.com/office/drawing/2014/main" id="{BA6285CA-6AFA-4F27-AFB5-1B32CDE09B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7F7C084A-330C-4243-AD92-F98B226F06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11" name="Freeform: Shape 110">
            <a:extLst>
              <a:ext uri="{FF2B5EF4-FFF2-40B4-BE49-F238E27FC236}">
                <a16:creationId xmlns:a16="http://schemas.microsoft.com/office/drawing/2014/main" id="{7F19A9C0-8335-4ABB-91B6-3960317126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325" y="-1"/>
            <a:ext cx="1900796" cy="1487973"/>
          </a:xfrm>
          <a:custGeom>
            <a:avLst/>
            <a:gdLst>
              <a:gd name="connsiteX0" fmla="*/ 972945 w 1900796"/>
              <a:gd name="connsiteY0" fmla="*/ 0 h 1487973"/>
              <a:gd name="connsiteX1" fmla="*/ 1900796 w 1900796"/>
              <a:gd name="connsiteY1" fmla="*/ 0 h 1487973"/>
              <a:gd name="connsiteX2" fmla="*/ 1892752 w 1900796"/>
              <a:gd name="connsiteY2" fmla="*/ 21978 h 1487973"/>
              <a:gd name="connsiteX3" fmla="*/ 129456 w 1900796"/>
              <a:gd name="connsiteY3" fmla="*/ 1468215 h 1487973"/>
              <a:gd name="connsiteX4" fmla="*/ 0 w 1900796"/>
              <a:gd name="connsiteY4" fmla="*/ 1487973 h 1487973"/>
              <a:gd name="connsiteX5" fmla="*/ 0 w 1900796"/>
              <a:gd name="connsiteY5" fmla="*/ 656709 h 1487973"/>
              <a:gd name="connsiteX6" fmla="*/ 120652 w 1900796"/>
              <a:gd name="connsiteY6" fmla="*/ 625686 h 1487973"/>
              <a:gd name="connsiteX7" fmla="*/ 893935 w 1900796"/>
              <a:gd name="connsiteY7" fmla="*/ 105659 h 1487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900796" h="1487973">
                <a:moveTo>
                  <a:pt x="972945" y="0"/>
                </a:moveTo>
                <a:lnTo>
                  <a:pt x="1900796" y="0"/>
                </a:lnTo>
                <a:lnTo>
                  <a:pt x="1892752" y="21978"/>
                </a:lnTo>
                <a:cubicBezTo>
                  <a:pt x="1582882" y="754592"/>
                  <a:pt x="926716" y="1305072"/>
                  <a:pt x="129456" y="1468215"/>
                </a:cubicBezTo>
                <a:lnTo>
                  <a:pt x="0" y="1487973"/>
                </a:lnTo>
                <a:lnTo>
                  <a:pt x="0" y="656709"/>
                </a:lnTo>
                <a:lnTo>
                  <a:pt x="120652" y="625686"/>
                </a:lnTo>
                <a:cubicBezTo>
                  <a:pt x="426975" y="530410"/>
                  <a:pt x="694570" y="347233"/>
                  <a:pt x="893935" y="105659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3" name="Right Triangle 112">
            <a:extLst>
              <a:ext uri="{FF2B5EF4-FFF2-40B4-BE49-F238E27FC236}">
                <a16:creationId xmlns:a16="http://schemas.microsoft.com/office/drawing/2014/main" id="{7BCC6446-8462-4A63-9B6F-8F57EC40F6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65271" y="2673521"/>
            <a:ext cx="568289" cy="568289"/>
          </a:xfrm>
          <a:prstGeom prst="rt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Freeform: Shape 114">
            <a:extLst>
              <a:ext uri="{FF2B5EF4-FFF2-40B4-BE49-F238E27FC236}">
                <a16:creationId xmlns:a16="http://schemas.microsoft.com/office/drawing/2014/main" id="{3BA1208A-FAFD-4827-BF3E-A6B16CA01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78446" y="4912946"/>
            <a:ext cx="2010507" cy="1945055"/>
          </a:xfrm>
          <a:custGeom>
            <a:avLst/>
            <a:gdLst>
              <a:gd name="connsiteX0" fmla="*/ 2010507 w 2010507"/>
              <a:gd name="connsiteY0" fmla="*/ 0 h 1945055"/>
              <a:gd name="connsiteX1" fmla="*/ 2010507 w 2010507"/>
              <a:gd name="connsiteY1" fmla="*/ 834250 h 1945055"/>
              <a:gd name="connsiteX2" fmla="*/ 1918431 w 2010507"/>
              <a:gd name="connsiteY2" fmla="*/ 857925 h 1945055"/>
              <a:gd name="connsiteX3" fmla="*/ 846136 w 2010507"/>
              <a:gd name="connsiteY3" fmla="*/ 1930220 h 1945055"/>
              <a:gd name="connsiteX4" fmla="*/ 842322 w 2010507"/>
              <a:gd name="connsiteY4" fmla="*/ 1945055 h 1945055"/>
              <a:gd name="connsiteX5" fmla="*/ 0 w 2010507"/>
              <a:gd name="connsiteY5" fmla="*/ 1945055 h 1945055"/>
              <a:gd name="connsiteX6" fmla="*/ 3608 w 2010507"/>
              <a:gd name="connsiteY6" fmla="*/ 1921417 h 1945055"/>
              <a:gd name="connsiteX7" fmla="*/ 1909628 w 2010507"/>
              <a:gd name="connsiteY7" fmla="*/ 15396 h 1945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10507" h="1945055">
                <a:moveTo>
                  <a:pt x="2010507" y="0"/>
                </a:moveTo>
                <a:lnTo>
                  <a:pt x="2010507" y="834250"/>
                </a:lnTo>
                <a:lnTo>
                  <a:pt x="1918431" y="857925"/>
                </a:lnTo>
                <a:cubicBezTo>
                  <a:pt x="1407892" y="1016719"/>
                  <a:pt x="1004930" y="1419681"/>
                  <a:pt x="846136" y="1930220"/>
                </a:cubicBezTo>
                <a:lnTo>
                  <a:pt x="842322" y="1945055"/>
                </a:lnTo>
                <a:lnTo>
                  <a:pt x="0" y="1945055"/>
                </a:lnTo>
                <a:lnTo>
                  <a:pt x="3608" y="1921417"/>
                </a:lnTo>
                <a:cubicBezTo>
                  <a:pt x="199379" y="964705"/>
                  <a:pt x="952916" y="211168"/>
                  <a:pt x="1909628" y="15396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8118ECEF-CA6A-4CB6-BCA5-59B2DB40C4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CDC2A251-C28C-4A72-BAFF-511640FB2E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DDDB2429-3E01-4CD5-998D-8F5716A098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1E26953B-4BE7-4AD0-B471-088DBB23D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E9D9ED6D-9817-4272-9FEF-E674FBCCCC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8718C0DE-4596-4A70-AA4F-E678AC7FBC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D8B48095-74C2-4053-872D-D3F70910C3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6224D0B6-A4CB-4D98-A1DC-2770B95F9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CB39DE9C-23C1-4ABA-BD0D-B76BDC9630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19DDAAE0-966C-4350-8819-857CF524F3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BEE6C021-FBD3-42F3-9A9C-69C4E71989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F02961B9-65E1-4B12-AD98-9845BC3F43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B22ABFE0-D700-4FD9-9CC8-D138B29ABF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46FFF1A3-B8BF-470C-9436-D5B7818535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198B6551-FF5D-49F5-8D3E-757AEC357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50F3BFE5-573C-42C0-94D5-E5513CCC57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357931AB-4B07-4E0E-B3E4-84E2452E0A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CC4789DB-7083-4597-9FC7-6336EA0BE3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9E0B4F1D-D11A-4023-BE6B-6679ABB2B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28633D7A-F6FC-418F-AD87-0EE148C1A0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A0FC8FCC-6F69-4802-995C-903AE44162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86ABFCE7-4796-4186-8EDC-DB6CE87BC7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E1935BF2-A804-46BA-940A-DDAD7888F3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ED012DA9-8D67-483A-8071-2903F2E3B2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109163DC-956E-44BE-B55A-E6C2C851DD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76CDE9FD-1880-483F-A039-BEB3AB0D37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38DDB23B-71E7-42A3-B055-5740EE14C5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37245B63-D771-461D-A625-4B49966D24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CF1DF9FF-1F61-4B4F-8993-6897DE09C9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4092F139-6734-46F3-B176-11741F1F7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B260434-27A5-9214-A343-A7A617A76D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820" y="418064"/>
            <a:ext cx="10733204" cy="64591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200" b="1" dirty="0">
                <a:solidFill>
                  <a:schemeClr val="tx2"/>
                </a:solidFill>
              </a:rPr>
              <a:t>Introduction and Problem Statement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486E0B-B953-2F72-D6F5-4A1A6196693A}"/>
              </a:ext>
            </a:extLst>
          </p:cNvPr>
          <p:cNvSpPr txBox="1"/>
          <p:nvPr/>
        </p:nvSpPr>
        <p:spPr>
          <a:xfrm>
            <a:off x="596501" y="1225689"/>
            <a:ext cx="10995949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sz="2000" b="1" i="0" dirty="0">
                <a:solidFill>
                  <a:srgbClr val="12154E"/>
                </a:solidFill>
                <a:effectLst/>
              </a:rPr>
              <a:t>Context:</a:t>
            </a:r>
            <a:r>
              <a:rPr lang="en-IN" sz="2000" b="0" i="0" dirty="0">
                <a:solidFill>
                  <a:srgbClr val="12154E"/>
                </a:solidFill>
                <a:effectLst/>
              </a:rPr>
              <a:t> Cytometry produces large, complex datasets critical for understanding immune profiles, but traditional clustering struggles with high dimensionality.</a:t>
            </a:r>
          </a:p>
          <a:p>
            <a:pPr algn="l"/>
            <a:endParaRPr lang="en-IN" sz="2000" b="0" i="0" dirty="0">
              <a:solidFill>
                <a:srgbClr val="12154E"/>
              </a:solidFill>
              <a:effectLst/>
            </a:endParaRPr>
          </a:p>
          <a:p>
            <a:pPr algn="l"/>
            <a:r>
              <a:rPr lang="en-IN" sz="2000" b="1" i="0" dirty="0">
                <a:solidFill>
                  <a:srgbClr val="12154E"/>
                </a:solidFill>
                <a:effectLst/>
              </a:rPr>
              <a:t>Challenges: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sz="2000" b="0" i="0" dirty="0">
                <a:solidFill>
                  <a:srgbClr val="12154E"/>
                </a:solidFill>
                <a:effectLst/>
              </a:rPr>
              <a:t>Limited </a:t>
            </a:r>
            <a:r>
              <a:rPr lang="en-IN" sz="2000" b="0" i="0" dirty="0" err="1">
                <a:solidFill>
                  <a:srgbClr val="12154E"/>
                </a:solidFill>
                <a:effectLst/>
              </a:rPr>
              <a:t>labeled</a:t>
            </a:r>
            <a:r>
              <a:rPr lang="en-IN" sz="2000" b="0" i="0" dirty="0">
                <a:solidFill>
                  <a:srgbClr val="12154E"/>
                </a:solidFill>
                <a:effectLst/>
              </a:rPr>
              <a:t> data for supervised models.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sz="2000" b="0" i="0" dirty="0">
                <a:solidFill>
                  <a:srgbClr val="12154E"/>
                </a:solidFill>
                <a:effectLst/>
              </a:rPr>
              <a:t>Biological variability adds noise.</a:t>
            </a:r>
          </a:p>
          <a:p>
            <a:pPr algn="l"/>
            <a:endParaRPr lang="en-IN" sz="2000" b="1" i="0" dirty="0">
              <a:solidFill>
                <a:srgbClr val="12154E"/>
              </a:solidFill>
              <a:effectLst/>
            </a:endParaRPr>
          </a:p>
          <a:p>
            <a:pPr algn="l"/>
            <a:r>
              <a:rPr lang="en-IN" sz="2000" b="1" i="0" dirty="0">
                <a:solidFill>
                  <a:srgbClr val="12154E"/>
                </a:solidFill>
                <a:effectLst/>
              </a:rPr>
              <a:t>Objective:</a:t>
            </a:r>
            <a:r>
              <a:rPr lang="en-IN" sz="2000" b="0" i="0" dirty="0">
                <a:solidFill>
                  <a:srgbClr val="12154E"/>
                </a:solidFill>
                <a:effectLst/>
              </a:rPr>
              <a:t> Develop a scalable semi-supervised framework to improve clustering accuracy and reduce dependency on </a:t>
            </a:r>
            <a:r>
              <a:rPr lang="en-IN" sz="2000" b="0" i="0" dirty="0" err="1">
                <a:solidFill>
                  <a:srgbClr val="12154E"/>
                </a:solidFill>
                <a:effectLst/>
              </a:rPr>
              <a:t>labeled</a:t>
            </a:r>
            <a:r>
              <a:rPr lang="en-IN" sz="2000" b="0" i="0" dirty="0">
                <a:solidFill>
                  <a:srgbClr val="12154E"/>
                </a:solidFill>
                <a:effectLst/>
              </a:rPr>
              <a:t> data.</a:t>
            </a:r>
          </a:p>
          <a:p>
            <a:pPr algn="l"/>
            <a:endParaRPr lang="en-US" sz="2000" dirty="0">
              <a:solidFill>
                <a:srgbClr val="12154E"/>
              </a:solidFill>
            </a:endParaRPr>
          </a:p>
          <a:p>
            <a:pPr algn="l"/>
            <a:r>
              <a:rPr lang="en-US" sz="2000" b="1" dirty="0">
                <a:solidFill>
                  <a:srgbClr val="12154E"/>
                </a:solidFill>
              </a:rPr>
              <a:t>Key Insight: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2154E"/>
                </a:solidFill>
              </a:rPr>
              <a:t>Semi-supervised clustering techniques, including autoencoder-based feature learning, provide a promising solution to tackle these challenges and validate against manually gated clusters.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2154E"/>
                </a:solidFill>
              </a:rPr>
              <a:t>implicates interpretation and hampers efficiency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2154E"/>
                </a:solidFill>
              </a:rPr>
              <a:t>.Limited labeled data restricts the application of supervised </a:t>
            </a:r>
            <a:r>
              <a:rPr lang="en-US" sz="2000" dirty="0" err="1">
                <a:solidFill>
                  <a:srgbClr val="12154E"/>
                </a:solidFill>
              </a:rPr>
              <a:t>models.Biological</a:t>
            </a:r>
            <a:r>
              <a:rPr lang="en-US" sz="2000" dirty="0">
                <a:solidFill>
                  <a:srgbClr val="12154E"/>
                </a:solidFill>
              </a:rPr>
              <a:t> variability introduces noise and inconsistency, further complicating analysis.</a:t>
            </a:r>
          </a:p>
          <a:p>
            <a:endParaRPr lang="en-IN" sz="2000" dirty="0">
              <a:solidFill>
                <a:srgbClr val="12154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77556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D57E318-ADB3-FF95-179E-874E23D5D4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8C1567D-7BEB-A480-96B1-0A071A9506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7162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7EA59DF7-7BD9-4954-FD2D-96743F7808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0344737-9AF7-7FFF-F672-8669387003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3F75554-D391-D103-35A7-E5964D97CD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0B3C70A4-7070-DFDB-7E50-10521F140A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F72DAEC-89C3-A749-436B-57E5542E09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6AB60D8-ADC8-9EF7-4714-76041EB8FC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950604B2-2615-0A50-D721-11C1B5713C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79FC7522-A132-24E1-E8A9-4A5850A8D5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DD85941C-C383-7C61-3F49-989F5E3A93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4395069-9F83-5CB4-067A-87F8E3F0A6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1F3B98-1540-BF40-9FBF-1C6B98946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CC55D608-0008-D10B-FE2B-8C146DEFD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D65EEC31-3E6A-09EA-FDD9-A2478887B9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4825589-16AB-F621-DE95-F8B84B5A0C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5FF7FF64-9EA8-AAE2-6AB1-8D57150811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24C894C1-DE65-C9BE-8F27-411BC84736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834754E9-4EC0-9687-4656-45744E6051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5F09B4EF-8906-EB09-1642-79DCADF971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467A0C3E-A147-65D5-AC6F-CF84208A0B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AFE83E5-1BDB-6898-C599-B48C0C3DCF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719179D-399D-9226-BD2E-5EA89C6EB3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2C50847-26A8-C519-CA79-77AFF76261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BB11C433-B96A-6ED3-03C5-A9C0D92DEB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67B13A62-DEE4-68B2-E9D0-AC6D298BF0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5610C75B-811D-BE6C-2EAA-418E933E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9F6395A-DAB0-257F-8EDC-51B30B9043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52FE080E-DA69-C316-9550-47859D2B18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E0653C35-5995-3E9B-4DAC-058B149EE5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E3BE51C8-866B-4BD3-61E1-025416C542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F2D23C6-9298-949B-D377-E0CD7E25F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3564D234-4ACB-A561-FE44-3D47A3472F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5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9F86DFB0-36BD-6B1C-F178-7B35CA0F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9C40066F-87E0-A09F-B34C-0E9E378995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763C3137-76D8-3E9F-5087-E28EC3781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9977B86F-E1CB-56EB-A406-13D9BA4C82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B1599086-E3E6-B572-F553-23DA6A3177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1B19F41F-B118-3DC4-366F-45606127DA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8C015320-E152-FAC2-7C57-AA6FD2F5CD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2D21BAE4-9592-7CAD-8BCE-5458C40BB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A3A4ACD8-E1B8-B72F-B186-96A7491D2F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F1CDD865-46DC-CB73-B964-6A88FBE05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2E18C8A4-B226-B2F1-D926-EFAACDE1EA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59370D7-FAC1-EEA5-B516-4BCE5A4A74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9989DFDE-3B92-B9FA-B561-EC891E38E2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B7F520A5-7B4A-E492-7F0F-024C494018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827FA9C6-2C13-04E6-8964-874D20DF80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71971A65-DCE6-8FA2-8DE9-127F55F5B0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E01CF385-A867-C119-698A-ED068941F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19CEE5F9-9488-7BD3-F622-F2954160CB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7B90B8AF-35C0-BCAE-190E-CC28F5FEB2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143E20A3-0E68-CA16-64A4-44CD87CF6A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4033AA63-AA02-B398-13BD-8CFA812D6C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4816C68B-B75D-477F-9472-202E7B201A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D23FAE55-9A48-CA75-1477-FFD22BF8B2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167613B8-E6AE-6C4F-DC68-6A59D9B203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C2D09DE7-A775-1EC6-4EE2-12A12617FE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B9FB3F22-C0FC-B66E-D723-2E8092821C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9798009B-3775-103B-5CF0-C0FB523A71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1ADE087E-F18F-6E4C-814B-123B4864CE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507624CE-47D4-6DE1-EB91-E3FE616015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A695C71C-2F6A-6B3C-AAFB-E9A4FDCA7E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2278ADB4-197E-F6F6-AAAD-ADBE82421A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E5842F02-62D5-D495-86AE-0FAF83AB17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D8CC42BC-4C58-3B67-D6A6-F031D8BBB8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8CC3ABF1-B11A-F52B-A004-DA2A038CC0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F1DD2B93-942A-11C0-EB98-0938CC377A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335D6F2F-07B1-65DA-4CC5-AB575B670F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FF348BAF-E5BB-C401-C36B-2798B30DD3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C6A7501A-B583-D426-81BF-2D24A0D994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20E8B90E-7C13-9488-0E08-007CF5C8D9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E8F539B0-2E22-6A35-53CF-CEA1A9A3C4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06CDA75C-AFA3-607E-FFFB-23B939091A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E5ABB3D3-C81A-5D80-66F5-130C720169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3F5C26A0-4836-DDE1-B23E-D211CF18B6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36F7E076-333D-4334-3ABC-5A8794CB98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04786642-A310-4A9D-675C-AB253572A0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298EAFBB-08F7-34E2-1191-CB417B099A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813C4DED-2274-1AAD-DB49-C56DFC65FF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8DCB9F34-EAE2-8313-E904-D5EA999799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60C83A65-19C6-FDAD-9022-95C8F7F0C5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CB134542-F920-0627-9788-9A022D301A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3AF30801-74A2-0AFE-7DA7-C6C7A2DBF2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B574B135-3A1D-A973-05C8-A8DCE1560C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F9BA3FDB-FA4D-8A65-2FF6-C1DB934B6D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4D2636AF-B1CF-48DE-FA10-EDC3136C98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46192AD3-BFC1-5306-2193-F36DD7CA83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14BD19B5-1F85-DDE8-D14B-A3A0AACC25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17C9DD14-CCEA-8F84-5BE1-A419B3E275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F574CB59-0A33-29D4-C657-2603714416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DEF74A9B-C6FC-905D-70CF-931D82C660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32A92976-3564-611B-323C-A3C6A26E99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FD8F4F7C-9BF6-03C6-247F-CA4AC21266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107" name="Rectangle 106">
            <a:extLst>
              <a:ext uri="{FF2B5EF4-FFF2-40B4-BE49-F238E27FC236}">
                <a16:creationId xmlns:a16="http://schemas.microsoft.com/office/drawing/2014/main" id="{49DCE89E-8818-70D1-BF09-C95D4B753E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53693A6A-36EA-8FEE-AB8C-48B52448A7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11" name="Freeform: Shape 110">
            <a:extLst>
              <a:ext uri="{FF2B5EF4-FFF2-40B4-BE49-F238E27FC236}">
                <a16:creationId xmlns:a16="http://schemas.microsoft.com/office/drawing/2014/main" id="{ADC19F6B-2ABB-ED72-4813-0A8D2FDC6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325" y="-1"/>
            <a:ext cx="1900796" cy="1487973"/>
          </a:xfrm>
          <a:custGeom>
            <a:avLst/>
            <a:gdLst>
              <a:gd name="connsiteX0" fmla="*/ 972945 w 1900796"/>
              <a:gd name="connsiteY0" fmla="*/ 0 h 1487973"/>
              <a:gd name="connsiteX1" fmla="*/ 1900796 w 1900796"/>
              <a:gd name="connsiteY1" fmla="*/ 0 h 1487973"/>
              <a:gd name="connsiteX2" fmla="*/ 1892752 w 1900796"/>
              <a:gd name="connsiteY2" fmla="*/ 21978 h 1487973"/>
              <a:gd name="connsiteX3" fmla="*/ 129456 w 1900796"/>
              <a:gd name="connsiteY3" fmla="*/ 1468215 h 1487973"/>
              <a:gd name="connsiteX4" fmla="*/ 0 w 1900796"/>
              <a:gd name="connsiteY4" fmla="*/ 1487973 h 1487973"/>
              <a:gd name="connsiteX5" fmla="*/ 0 w 1900796"/>
              <a:gd name="connsiteY5" fmla="*/ 656709 h 1487973"/>
              <a:gd name="connsiteX6" fmla="*/ 120652 w 1900796"/>
              <a:gd name="connsiteY6" fmla="*/ 625686 h 1487973"/>
              <a:gd name="connsiteX7" fmla="*/ 893935 w 1900796"/>
              <a:gd name="connsiteY7" fmla="*/ 105659 h 1487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900796" h="1487973">
                <a:moveTo>
                  <a:pt x="972945" y="0"/>
                </a:moveTo>
                <a:lnTo>
                  <a:pt x="1900796" y="0"/>
                </a:lnTo>
                <a:lnTo>
                  <a:pt x="1892752" y="21978"/>
                </a:lnTo>
                <a:cubicBezTo>
                  <a:pt x="1582882" y="754592"/>
                  <a:pt x="926716" y="1305072"/>
                  <a:pt x="129456" y="1468215"/>
                </a:cubicBezTo>
                <a:lnTo>
                  <a:pt x="0" y="1487973"/>
                </a:lnTo>
                <a:lnTo>
                  <a:pt x="0" y="656709"/>
                </a:lnTo>
                <a:lnTo>
                  <a:pt x="120652" y="625686"/>
                </a:lnTo>
                <a:cubicBezTo>
                  <a:pt x="426975" y="530410"/>
                  <a:pt x="694570" y="347233"/>
                  <a:pt x="893935" y="105659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3" name="Right Triangle 112">
            <a:extLst>
              <a:ext uri="{FF2B5EF4-FFF2-40B4-BE49-F238E27FC236}">
                <a16:creationId xmlns:a16="http://schemas.microsoft.com/office/drawing/2014/main" id="{B3A74138-D08B-8F5A-CA0E-6150CDDBCD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65271" y="2673521"/>
            <a:ext cx="568289" cy="568289"/>
          </a:xfrm>
          <a:prstGeom prst="rt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Freeform: Shape 114">
            <a:extLst>
              <a:ext uri="{FF2B5EF4-FFF2-40B4-BE49-F238E27FC236}">
                <a16:creationId xmlns:a16="http://schemas.microsoft.com/office/drawing/2014/main" id="{75AD1869-5844-36ED-57B9-0087B2543B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78446" y="4912946"/>
            <a:ext cx="2010507" cy="1945055"/>
          </a:xfrm>
          <a:custGeom>
            <a:avLst/>
            <a:gdLst>
              <a:gd name="connsiteX0" fmla="*/ 2010507 w 2010507"/>
              <a:gd name="connsiteY0" fmla="*/ 0 h 1945055"/>
              <a:gd name="connsiteX1" fmla="*/ 2010507 w 2010507"/>
              <a:gd name="connsiteY1" fmla="*/ 834250 h 1945055"/>
              <a:gd name="connsiteX2" fmla="*/ 1918431 w 2010507"/>
              <a:gd name="connsiteY2" fmla="*/ 857925 h 1945055"/>
              <a:gd name="connsiteX3" fmla="*/ 846136 w 2010507"/>
              <a:gd name="connsiteY3" fmla="*/ 1930220 h 1945055"/>
              <a:gd name="connsiteX4" fmla="*/ 842322 w 2010507"/>
              <a:gd name="connsiteY4" fmla="*/ 1945055 h 1945055"/>
              <a:gd name="connsiteX5" fmla="*/ 0 w 2010507"/>
              <a:gd name="connsiteY5" fmla="*/ 1945055 h 1945055"/>
              <a:gd name="connsiteX6" fmla="*/ 3608 w 2010507"/>
              <a:gd name="connsiteY6" fmla="*/ 1921417 h 1945055"/>
              <a:gd name="connsiteX7" fmla="*/ 1909628 w 2010507"/>
              <a:gd name="connsiteY7" fmla="*/ 15396 h 1945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10507" h="1945055">
                <a:moveTo>
                  <a:pt x="2010507" y="0"/>
                </a:moveTo>
                <a:lnTo>
                  <a:pt x="2010507" y="834250"/>
                </a:lnTo>
                <a:lnTo>
                  <a:pt x="1918431" y="857925"/>
                </a:lnTo>
                <a:cubicBezTo>
                  <a:pt x="1407892" y="1016719"/>
                  <a:pt x="1004930" y="1419681"/>
                  <a:pt x="846136" y="1930220"/>
                </a:cubicBezTo>
                <a:lnTo>
                  <a:pt x="842322" y="1945055"/>
                </a:lnTo>
                <a:lnTo>
                  <a:pt x="0" y="1945055"/>
                </a:lnTo>
                <a:lnTo>
                  <a:pt x="3608" y="1921417"/>
                </a:lnTo>
                <a:cubicBezTo>
                  <a:pt x="199379" y="964705"/>
                  <a:pt x="952916" y="211168"/>
                  <a:pt x="1909628" y="15396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818C71B5-F9DA-4D7A-D8FE-29334B152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4961D2F8-4E32-EE5C-4E93-3F42227ED2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9286699B-3FF4-1ACA-977D-4D999FB0F1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08276659-9692-30FC-01D7-1ADAFD249B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FFF30F82-7CA4-FF4D-94DC-54052BDB9B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5453E382-51C3-8D3A-6C44-8D3995927B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CE203912-A5A3-1F34-C2DF-95CD3979A1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4E30B08C-A422-DF99-9CFF-BC4875B2F8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89E34A16-D4DC-C9E4-B6F2-B17AAA0662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B6519186-FF84-D906-3709-D9FF4257E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95DFBB98-A21D-9E0F-7C5D-C7587EC1DC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AD95DF47-6091-F23F-80FE-7F712BCEC3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3942B155-E248-AD9B-9846-C5068486D9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4195A70A-94B0-BACD-B142-20639A472F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F45FA3DC-C7A4-1348-A59E-F08BA24254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ED0A4783-D4F1-16C6-7FAC-8439D22645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0F2F9AEF-75E3-B930-0127-DB2D84822C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1968D919-EB4E-6B91-EA1B-17C3F238FF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024BCE64-8AEA-8F1A-2A30-5886735151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99499E29-C1F0-D41A-3CA3-AD8FEEB986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C82BA45C-68E6-3BA3-0CE0-C8AB62C9D3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22ED353A-C6BC-74E9-B794-4CFEC95F3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0819748F-5632-ABF5-2166-A9839508C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00966BA2-3590-FE21-8743-627585E835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11EE1889-BC82-A20C-220B-36B4392A48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67D760E0-7E38-D96D-402F-48976E0957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F85071AA-0414-E6FA-6B24-7F09E1ECE3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445A8413-3F08-FB56-4CAB-054D6CF705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3597BF43-6182-F8A1-3A4B-181A915DB5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F2EA54F1-491D-A384-4153-0BCD3234A0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23F5CDB-A91B-CBE4-26D2-1CECB9EEE1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245" y="302317"/>
            <a:ext cx="10733204" cy="64591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" sz="3200" b="1" dirty="0">
                <a:solidFill>
                  <a:srgbClr val="12154E"/>
                </a:solidFill>
                <a:ea typeface="Times New Roman"/>
                <a:cs typeface="Times New Roman"/>
                <a:sym typeface="Times New Roman"/>
              </a:rPr>
              <a:t>Dataset Overview</a:t>
            </a:r>
            <a:endParaRPr lang="en-US" sz="3200" dirty="0">
              <a:solidFill>
                <a:srgbClr val="12154E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07E9F89-FBF0-1E58-44E8-A9F97DB6221A}"/>
              </a:ext>
            </a:extLst>
          </p:cNvPr>
          <p:cNvSpPr txBox="1"/>
          <p:nvPr/>
        </p:nvSpPr>
        <p:spPr>
          <a:xfrm>
            <a:off x="1516283" y="4324418"/>
            <a:ext cx="9699585" cy="29401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96011EA3-ED80-3253-0ED6-C5150E8DF86C}"/>
              </a:ext>
            </a:extLst>
          </p:cNvPr>
          <p:cNvSpPr txBox="1"/>
          <p:nvPr/>
        </p:nvSpPr>
        <p:spPr>
          <a:xfrm>
            <a:off x="1007402" y="1107021"/>
            <a:ext cx="10208466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b="0" i="0" dirty="0">
                <a:solidFill>
                  <a:srgbClr val="12154E"/>
                </a:solidFill>
                <a:effectLst/>
                <a:latin typeface="ui-sans-serif"/>
              </a:rPr>
              <a:t>The </a:t>
            </a:r>
            <a:r>
              <a:rPr lang="en-US" sz="2000" b="0" i="1" dirty="0">
                <a:solidFill>
                  <a:srgbClr val="12154E"/>
                </a:solidFill>
                <a:effectLst/>
                <a:latin typeface="ui-sans-serif"/>
              </a:rPr>
              <a:t>Levine_32dim.csv</a:t>
            </a:r>
            <a:r>
              <a:rPr lang="en-US" sz="2000" b="0" i="0" dirty="0">
                <a:solidFill>
                  <a:srgbClr val="12154E"/>
                </a:solidFill>
                <a:effectLst/>
                <a:latin typeface="ui-sans-serif"/>
              </a:rPr>
              <a:t> dataset comprises </a:t>
            </a:r>
            <a:r>
              <a:rPr lang="en-US" sz="2000" b="1" i="0" dirty="0">
                <a:solidFill>
                  <a:srgbClr val="12154E"/>
                </a:solidFill>
                <a:effectLst/>
                <a:latin typeface="ui-sans-serif"/>
              </a:rPr>
              <a:t>265,627 samples</a:t>
            </a:r>
            <a:r>
              <a:rPr lang="en-US" sz="2000" b="0" i="0" dirty="0">
                <a:solidFill>
                  <a:srgbClr val="12154E"/>
                </a:solidFill>
                <a:effectLst/>
                <a:latin typeface="ui-sans-serif"/>
              </a:rPr>
              <a:t> measured across </a:t>
            </a:r>
            <a:r>
              <a:rPr lang="en-US" sz="2000" b="1" i="0" dirty="0">
                <a:solidFill>
                  <a:srgbClr val="12154E"/>
                </a:solidFill>
                <a:effectLst/>
                <a:latin typeface="ui-sans-serif"/>
              </a:rPr>
              <a:t>32 distinct markers</a:t>
            </a:r>
            <a:r>
              <a:rPr lang="en-US" sz="2000" b="0" i="0" dirty="0">
                <a:solidFill>
                  <a:srgbClr val="12154E"/>
                </a:solidFill>
                <a:effectLst/>
                <a:latin typeface="ui-sans-serif"/>
              </a:rPr>
              <a:t>. It serves as a critical resource for cytometry-based clustering and immune profiling research. The data is partially labeled, with </a:t>
            </a:r>
            <a:r>
              <a:rPr lang="en-US" sz="2000" b="1" i="0" dirty="0">
                <a:solidFill>
                  <a:srgbClr val="12154E"/>
                </a:solidFill>
                <a:effectLst/>
                <a:latin typeface="ui-sans-serif"/>
              </a:rPr>
              <a:t>39% (104,184 samples)</a:t>
            </a:r>
            <a:r>
              <a:rPr lang="en-US" sz="2000" b="0" i="0" dirty="0">
                <a:solidFill>
                  <a:srgbClr val="12154E"/>
                </a:solidFill>
                <a:effectLst/>
                <a:latin typeface="ui-sans-serif"/>
              </a:rPr>
              <a:t> belonging to 14 manually identified clusters, while the remaining </a:t>
            </a:r>
            <a:r>
              <a:rPr lang="en-US" sz="2000" b="1" i="0" dirty="0">
                <a:solidFill>
                  <a:srgbClr val="12154E"/>
                </a:solidFill>
                <a:effectLst/>
                <a:latin typeface="ui-sans-serif"/>
              </a:rPr>
              <a:t>61% (161,443 samples)</a:t>
            </a:r>
            <a:r>
              <a:rPr lang="en-US" sz="2000" b="0" i="0" dirty="0">
                <a:solidFill>
                  <a:srgbClr val="12154E"/>
                </a:solidFill>
                <a:effectLst/>
                <a:latin typeface="ui-sans-serif"/>
              </a:rPr>
              <a:t> are unlabeled, presenting challenges for unsupervised learning.</a:t>
            </a:r>
          </a:p>
          <a:p>
            <a:pPr algn="just"/>
            <a:endParaRPr lang="en-US" sz="2000" b="0" i="0" dirty="0">
              <a:solidFill>
                <a:srgbClr val="12154E"/>
              </a:solidFill>
              <a:effectLst/>
              <a:latin typeface="ui-sans-serif"/>
            </a:endParaRPr>
          </a:p>
          <a:p>
            <a:pPr algn="just"/>
            <a:r>
              <a:rPr lang="en-US" sz="2000" b="1" i="0" dirty="0">
                <a:solidFill>
                  <a:srgbClr val="12154E"/>
                </a:solidFill>
                <a:effectLst/>
                <a:latin typeface="ui-sans-serif"/>
              </a:rPr>
              <a:t>Key Highlights</a:t>
            </a:r>
            <a:r>
              <a:rPr lang="en-US" sz="2000" b="0" i="0" dirty="0">
                <a:solidFill>
                  <a:srgbClr val="ECECEC"/>
                </a:solidFill>
                <a:effectLst/>
                <a:latin typeface="ui-sans-serif"/>
              </a:rPr>
              <a:t>:</a:t>
            </a:r>
            <a:endParaRPr lang="en-US" sz="2000" dirty="0">
              <a:solidFill>
                <a:srgbClr val="12154E"/>
              </a:solidFill>
              <a:latin typeface="ui-sans-serif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2154E"/>
                </a:solidFill>
                <a:latin typeface="ui-sans-serif"/>
              </a:rPr>
              <a:t>Dimensionality: 32 markers represent various biological attributes, including DNA, viability, and immune cell markers.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2154E"/>
                </a:solidFill>
                <a:latin typeface="ui-sans-serif"/>
              </a:rPr>
              <a:t>Label Distribution: A significant portion of the dataset remains unlabeled, necessitating advanced semi-supervised learning techniques to maximize interpretability and clustering accuracy.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2154E"/>
                </a:solidFill>
                <a:latin typeface="ui-sans-serif"/>
              </a:rPr>
              <a:t>Source: This dataset, sourced from Levine et al. (2015), is publicly accessible and widely used as a benchmark for clustering studies.</a:t>
            </a:r>
          </a:p>
          <a:p>
            <a:pPr algn="just"/>
            <a:endParaRPr lang="en-US" sz="2000" dirty="0">
              <a:solidFill>
                <a:srgbClr val="12154E"/>
              </a:solidFill>
              <a:latin typeface="ui-sans-serif"/>
            </a:endParaRPr>
          </a:p>
          <a:p>
            <a:pPr algn="just"/>
            <a:r>
              <a:rPr lang="en-US" sz="2000" b="0" i="0" dirty="0">
                <a:solidFill>
                  <a:srgbClr val="12154E"/>
                </a:solidFill>
                <a:effectLst/>
                <a:latin typeface="ui-sans-serif"/>
              </a:rPr>
              <a:t>This dataset’s complexity underscores the importance of scalable frameworks capable of handling high-dimensional, partially labeled data.</a:t>
            </a:r>
            <a:endParaRPr lang="en-US" sz="2000" dirty="0">
              <a:solidFill>
                <a:srgbClr val="12154E"/>
              </a:solidFill>
              <a:latin typeface="ui-sans-serif"/>
            </a:endParaRPr>
          </a:p>
          <a:p>
            <a:pPr algn="just"/>
            <a:endParaRPr lang="en-IN" sz="2000" dirty="0">
              <a:solidFill>
                <a:srgbClr val="12154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50638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D462ACC-B3C4-748F-6746-AE8610C9F7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A7BB712-9101-1240-2D51-18AB1F15E0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7162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93ABA72D-0D19-58C7-731E-0EB7F05EAA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3CA14A7-33F4-91EA-68C3-97981BD387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E9BFF0C-8166-1616-7111-583E308331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06931B93-7C82-2D06-F1AE-922CC6BEC3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E423F087-C4CA-3ADD-18A7-0A8E623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1E6B8E2-4422-C533-60E6-1AE5CFAF22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FEB6B47-20DE-0D4F-C672-B4D9262A4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B4436188-E93E-F5EF-CC83-CAFBA92432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E757E99-2F80-F40C-9234-DA8438F01D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76B0742F-A7D2-6682-024B-B8FD5A1E52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D9FBF347-AB57-A147-BE58-ED8D422A20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FE67D5A-3355-0773-50D2-C1E24DB46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FFAD07B-CE9E-A1CE-91EF-190A962C6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365C0CC-DB70-47D7-6D50-3801B109C2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D240A8D-00C4-CF19-C451-D4C8845185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5B2D2DDA-16D7-B88A-4F6E-A20EF27E7F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B4AB787A-F966-BEBE-2B01-89D4C7D768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C37E5DF-3FA5-D3D2-434F-199CF5D232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953C433D-E1DB-AAE2-AA55-7CCB33779A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C08263D1-BAC5-3A07-D69C-D4033D8EB8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7615A0FC-7BCD-7D49-EFBD-62CB63A854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DB705135-72CA-F152-AB89-E377F1BB8B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FF57BA5-B867-533A-4142-A7B73D56E4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438D3DFA-0403-9954-A767-5F29CA64C9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5B0C2A72-A726-94B0-028F-D67BCAA362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68F98B7B-1FDD-A381-7AC6-4E613110FB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3DE454D-3BDB-D82D-71F3-E87493F880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BD455AF7-E6F1-FC62-54B9-A920A1B3FD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1B9E1937-8E41-6C2A-2D90-2198A61C56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FB63F5B1-8EBC-65C5-0051-3EF5A00F56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7761B5A3-A1B7-3F88-C043-9615085D1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5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4D437BD2-2A7F-6856-7EF7-074DD40594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6413FE03-EEA4-BA74-28ED-F0DC9775D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AD4065D4-CCCD-827B-4A6A-713A9A79DA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A4620742-E939-6BE7-9781-822D8AB6F2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FCD89AA6-FE5F-5B62-2D99-EA5DC4C566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B9BD7ED7-5A0A-010B-0999-BA0D032751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664B6A10-5A38-E8EB-D3E5-078F4B5F5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25FE3519-6F6B-CF73-2943-DA4693F46F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B5471094-699E-67A5-6B2C-6B22A83550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4D96CDE6-41E3-C3E3-77D7-951356D92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E69AC87B-6D23-A80C-8808-EC29BD06B1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41CFFA59-53C7-334E-6DEF-0AFBD00961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FD966044-EB27-C1C7-124B-28FDB081DF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E0B59112-8972-ECF5-F8BE-B7956920CE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F5C4A361-FFE3-5FAD-98E9-7EAC5C02FE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4B09BE09-0A20-18BE-BF51-019747739A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2EAD8829-B814-92B9-F6F7-8C58D34625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EFF8D7D7-E6AA-862E-11E7-C65FDC8A00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1DF41CAD-48EF-4AAA-C080-7610C246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815B1782-93FA-D97E-77EB-4595AF4FAD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34D99299-5015-83B9-8034-3AF3099983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AF146769-2E4F-156E-75D0-32615FD205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62F46F48-5872-55B2-FE8B-07D66B71C3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837791A8-DC33-1887-2D07-86ABA2060B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1E7584CC-CCD8-5506-69A9-EDDE66DE29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DE870538-BA30-9F0E-9C3E-B7A10A0E8B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89379F7F-C419-A247-6056-64CB833CFC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FBAB1805-6611-34C6-67F0-51F1CD14B3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DA2F3154-6EB1-4F7C-60AF-AEB8ED7586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AA5A59FB-D24D-2F7E-A9EB-35608FFD9C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71A60BBD-C441-11F9-29FE-771AC0E13C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53C7928D-1CCA-B732-2AA0-93A796B91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120E48F6-F0C5-4DFB-CD3D-0F5DEE0AB2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FBB5718A-36E8-5C35-F005-BBDB93D1C7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D7DF7F31-815B-CA44-48CF-55C655A582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F9287F49-F490-DDF7-7E47-C126FA8152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4E9E17F5-C5F2-6AD3-DF71-E10C4B9F33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FC5039CC-CC14-8CBB-C9D4-94FC233AAE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9018B0D3-2F29-FFA9-E32C-3FF07EE329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8CE64A28-41D0-9C70-2FF7-45762F93A6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0A39CDD9-EF8F-34CD-ADB2-BFC6902D91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CF3E8797-FC8D-D496-08F5-08BC99DC30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F791AFDC-AE61-146E-E968-3AA9112153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20B3D6DD-E084-287A-8718-5FD62F281A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7ED84DB5-A485-D847-8501-A09620453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49A1E941-F64F-4D82-FD96-E3AD053911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C359B956-6EC1-DD72-7533-26ADF53149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C9B079DF-69C7-F350-A547-A5A9FF5C88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32AABB32-7DE0-24BD-19BA-29B3EE35D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DE0BD9A9-DC55-1B48-FF9F-1A63B4F8E2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522FAD05-C424-F9C7-E5C3-1E43ECF3A5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82DBF859-4E89-6D08-C65C-23380866D8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35D517DE-6FAB-F622-8866-2C05347911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67FA68B6-4E38-2502-710A-854BAC6A74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6DD97814-2443-C496-D500-334EF76A17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661EF6D0-9B3C-3B94-A4A8-90868AD057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20E7CE91-28C2-B134-E68C-26C6E84914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A9DC7668-3A96-9871-B935-08EED8724B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F071D191-4232-797E-97F9-A24810A6EE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FE282917-3080-4C74-829F-9CBB0362F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7B4FA624-B745-73A3-7417-7CC368A1B2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107" name="Rectangle 106">
            <a:extLst>
              <a:ext uri="{FF2B5EF4-FFF2-40B4-BE49-F238E27FC236}">
                <a16:creationId xmlns:a16="http://schemas.microsoft.com/office/drawing/2014/main" id="{142EEF5A-CF4D-D940-03AD-FBBFC389E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93DF774B-2CA0-45A2-E229-E9B6B7C9EC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11" name="Freeform: Shape 110">
            <a:extLst>
              <a:ext uri="{FF2B5EF4-FFF2-40B4-BE49-F238E27FC236}">
                <a16:creationId xmlns:a16="http://schemas.microsoft.com/office/drawing/2014/main" id="{3A6B26E0-5388-2EE6-D6E8-D6ABD44A5C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325" y="-1"/>
            <a:ext cx="1900796" cy="1487973"/>
          </a:xfrm>
          <a:custGeom>
            <a:avLst/>
            <a:gdLst>
              <a:gd name="connsiteX0" fmla="*/ 972945 w 1900796"/>
              <a:gd name="connsiteY0" fmla="*/ 0 h 1487973"/>
              <a:gd name="connsiteX1" fmla="*/ 1900796 w 1900796"/>
              <a:gd name="connsiteY1" fmla="*/ 0 h 1487973"/>
              <a:gd name="connsiteX2" fmla="*/ 1892752 w 1900796"/>
              <a:gd name="connsiteY2" fmla="*/ 21978 h 1487973"/>
              <a:gd name="connsiteX3" fmla="*/ 129456 w 1900796"/>
              <a:gd name="connsiteY3" fmla="*/ 1468215 h 1487973"/>
              <a:gd name="connsiteX4" fmla="*/ 0 w 1900796"/>
              <a:gd name="connsiteY4" fmla="*/ 1487973 h 1487973"/>
              <a:gd name="connsiteX5" fmla="*/ 0 w 1900796"/>
              <a:gd name="connsiteY5" fmla="*/ 656709 h 1487973"/>
              <a:gd name="connsiteX6" fmla="*/ 120652 w 1900796"/>
              <a:gd name="connsiteY6" fmla="*/ 625686 h 1487973"/>
              <a:gd name="connsiteX7" fmla="*/ 893935 w 1900796"/>
              <a:gd name="connsiteY7" fmla="*/ 105659 h 1487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900796" h="1487973">
                <a:moveTo>
                  <a:pt x="972945" y="0"/>
                </a:moveTo>
                <a:lnTo>
                  <a:pt x="1900796" y="0"/>
                </a:lnTo>
                <a:lnTo>
                  <a:pt x="1892752" y="21978"/>
                </a:lnTo>
                <a:cubicBezTo>
                  <a:pt x="1582882" y="754592"/>
                  <a:pt x="926716" y="1305072"/>
                  <a:pt x="129456" y="1468215"/>
                </a:cubicBezTo>
                <a:lnTo>
                  <a:pt x="0" y="1487973"/>
                </a:lnTo>
                <a:lnTo>
                  <a:pt x="0" y="656709"/>
                </a:lnTo>
                <a:lnTo>
                  <a:pt x="120652" y="625686"/>
                </a:lnTo>
                <a:cubicBezTo>
                  <a:pt x="426975" y="530410"/>
                  <a:pt x="694570" y="347233"/>
                  <a:pt x="893935" y="105659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3" name="Right Triangle 112">
            <a:extLst>
              <a:ext uri="{FF2B5EF4-FFF2-40B4-BE49-F238E27FC236}">
                <a16:creationId xmlns:a16="http://schemas.microsoft.com/office/drawing/2014/main" id="{F33EEFA3-547B-A544-2149-E13F77FC3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65271" y="2673521"/>
            <a:ext cx="568289" cy="568289"/>
          </a:xfrm>
          <a:prstGeom prst="rt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Freeform: Shape 114">
            <a:extLst>
              <a:ext uri="{FF2B5EF4-FFF2-40B4-BE49-F238E27FC236}">
                <a16:creationId xmlns:a16="http://schemas.microsoft.com/office/drawing/2014/main" id="{8769C6B9-84AA-87B7-650F-7CE56D3735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78446" y="4912946"/>
            <a:ext cx="2010507" cy="1945055"/>
          </a:xfrm>
          <a:custGeom>
            <a:avLst/>
            <a:gdLst>
              <a:gd name="connsiteX0" fmla="*/ 2010507 w 2010507"/>
              <a:gd name="connsiteY0" fmla="*/ 0 h 1945055"/>
              <a:gd name="connsiteX1" fmla="*/ 2010507 w 2010507"/>
              <a:gd name="connsiteY1" fmla="*/ 834250 h 1945055"/>
              <a:gd name="connsiteX2" fmla="*/ 1918431 w 2010507"/>
              <a:gd name="connsiteY2" fmla="*/ 857925 h 1945055"/>
              <a:gd name="connsiteX3" fmla="*/ 846136 w 2010507"/>
              <a:gd name="connsiteY3" fmla="*/ 1930220 h 1945055"/>
              <a:gd name="connsiteX4" fmla="*/ 842322 w 2010507"/>
              <a:gd name="connsiteY4" fmla="*/ 1945055 h 1945055"/>
              <a:gd name="connsiteX5" fmla="*/ 0 w 2010507"/>
              <a:gd name="connsiteY5" fmla="*/ 1945055 h 1945055"/>
              <a:gd name="connsiteX6" fmla="*/ 3608 w 2010507"/>
              <a:gd name="connsiteY6" fmla="*/ 1921417 h 1945055"/>
              <a:gd name="connsiteX7" fmla="*/ 1909628 w 2010507"/>
              <a:gd name="connsiteY7" fmla="*/ 15396 h 1945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10507" h="1945055">
                <a:moveTo>
                  <a:pt x="2010507" y="0"/>
                </a:moveTo>
                <a:lnTo>
                  <a:pt x="2010507" y="834250"/>
                </a:lnTo>
                <a:lnTo>
                  <a:pt x="1918431" y="857925"/>
                </a:lnTo>
                <a:cubicBezTo>
                  <a:pt x="1407892" y="1016719"/>
                  <a:pt x="1004930" y="1419681"/>
                  <a:pt x="846136" y="1930220"/>
                </a:cubicBezTo>
                <a:lnTo>
                  <a:pt x="842322" y="1945055"/>
                </a:lnTo>
                <a:lnTo>
                  <a:pt x="0" y="1945055"/>
                </a:lnTo>
                <a:lnTo>
                  <a:pt x="3608" y="1921417"/>
                </a:lnTo>
                <a:cubicBezTo>
                  <a:pt x="199379" y="964705"/>
                  <a:pt x="952916" y="211168"/>
                  <a:pt x="1909628" y="15396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EA1F0407-2B73-2EE6-CE8C-98958A8698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FBD5E068-EF6F-E360-3EB8-13BC1633E2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1BB3EBEE-A9EC-1012-9490-9A276535D6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AE0E8C55-7BC7-B9CC-A6DA-54C97BB241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827CA021-5393-9BF6-3E8B-84D6C980CC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8053C7B0-D0D4-8B5F-4837-F073FA88CA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41E12EDA-0BEC-8DDB-34B1-6C9CC7199A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C9B1EC14-A895-CB03-E36C-9C899A2B88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FF77F4A8-8962-6D84-20A5-3F57BE9C99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E8C73A42-3D14-8AA9-673C-BC40BD61A8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D2038A55-843B-8C82-1570-20B6F2227E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B0005111-C7C6-A46A-80A4-01382D5E05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41C8CE6B-9DD4-5DC0-CC6B-B8A9916052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97176D65-C9F4-84B1-AC1B-BDB8E0DF32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0EC9E63D-F8D1-A8C0-66FB-E5C4B6472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3A90CFB8-9B02-1126-D8F8-4DA1ADBF9C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5793294C-D087-FB75-9CFD-7210515EC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EF566EBA-0781-E9F0-1980-CD62CC658C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8E39CE6D-39C7-5869-617F-F109926B18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97827BAA-66A0-D3F8-43C6-EF3DA26BA5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0DE1691E-F432-8704-D30C-B2D37867FF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3D854BED-0E4D-23BB-B328-EEA9270401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8FAE0B12-918B-1820-2E66-3C605D5CDA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658D6E0D-96EB-14D0-D3AA-7131FC2F24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08CB8A8C-0E83-94A8-D73B-969E2CD2A4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E1A0E426-65A0-F189-1B69-3B091A71CE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9DEB063F-2A36-A7DE-6AB1-D04486BCB2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7CD886EE-B467-3D7B-38D5-0484262EE6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CCEFBA79-2260-BFCB-23CA-C4AD7A34FF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D3C717AF-035A-7F33-9207-8288E876BF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6837DAA-779D-5866-3EE5-1174C03CC7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245" y="302317"/>
            <a:ext cx="10733204" cy="64591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IN" sz="3200" b="1" i="0">
                <a:solidFill>
                  <a:srgbClr val="12154E"/>
                </a:solidFill>
                <a:effectLst/>
              </a:rPr>
              <a:t>Methodology</a:t>
            </a:r>
            <a:endParaRPr lang="en-IN" sz="3200" b="1" i="0" dirty="0">
              <a:solidFill>
                <a:srgbClr val="12154E"/>
              </a:solidFill>
              <a:effectLst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33C77C-7085-C516-DB84-33C7AF6D7B83}"/>
              </a:ext>
            </a:extLst>
          </p:cNvPr>
          <p:cNvSpPr txBox="1"/>
          <p:nvPr/>
        </p:nvSpPr>
        <p:spPr>
          <a:xfrm>
            <a:off x="1516283" y="4324418"/>
            <a:ext cx="9699585" cy="29401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9225390F-BE88-6FD0-5C4E-95A2AEB951FA}"/>
              </a:ext>
            </a:extLst>
          </p:cNvPr>
          <p:cNvSpPr txBox="1"/>
          <p:nvPr/>
        </p:nvSpPr>
        <p:spPr>
          <a:xfrm>
            <a:off x="312394" y="1107020"/>
            <a:ext cx="5463374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i="0" dirty="0">
                <a:solidFill>
                  <a:srgbClr val="12154E"/>
                </a:solidFill>
                <a:effectLst/>
                <a:latin typeface="ui-sans-serif"/>
              </a:rPr>
              <a:t>Data Preprocessing</a:t>
            </a:r>
            <a:endParaRPr lang="en-US" b="0" i="0" dirty="0">
              <a:solidFill>
                <a:srgbClr val="12154E"/>
              </a:solidFill>
              <a:effectLst/>
              <a:latin typeface="ui-sans-serif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 err="1">
                <a:solidFill>
                  <a:srgbClr val="12154E"/>
                </a:solidFill>
                <a:effectLst/>
                <a:latin typeface="ui-sans-serif"/>
              </a:rPr>
              <a:t>StandardScaler</a:t>
            </a:r>
            <a:r>
              <a:rPr lang="en-US" b="0" i="0" dirty="0">
                <a:solidFill>
                  <a:srgbClr val="12154E"/>
                </a:solidFill>
                <a:effectLst/>
                <a:latin typeface="ui-sans-serif"/>
              </a:rPr>
              <a:t> used for feature normalization.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2154E"/>
                </a:solidFill>
                <a:effectLst/>
                <a:latin typeface="ui-sans-serif"/>
              </a:rPr>
              <a:t>Dataset partitioned into labeled (39%) and unlabeled (61%) subsets.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12154E"/>
              </a:solidFill>
              <a:effectLst/>
              <a:latin typeface="ui-sans-serif"/>
            </a:endParaRPr>
          </a:p>
          <a:p>
            <a:pPr algn="l"/>
            <a:r>
              <a:rPr lang="en-US" b="1" i="0" dirty="0">
                <a:solidFill>
                  <a:srgbClr val="12154E"/>
                </a:solidFill>
                <a:effectLst/>
                <a:latin typeface="ui-sans-serif"/>
              </a:rPr>
              <a:t>Semi-Supervised Learning</a:t>
            </a:r>
            <a:endParaRPr lang="en-US" b="0" i="0" dirty="0">
              <a:solidFill>
                <a:srgbClr val="12154E"/>
              </a:solidFill>
              <a:effectLst/>
              <a:latin typeface="ui-sans-serif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2154E"/>
                </a:solidFill>
                <a:effectLst/>
                <a:latin typeface="ui-sans-serif"/>
              </a:rPr>
              <a:t>Autoencoder trained to reduce dimensionality and handle missing labels.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2154E"/>
                </a:solidFill>
                <a:effectLst/>
                <a:latin typeface="ui-sans-serif"/>
              </a:rPr>
              <a:t>Combined loss (Binary Cross-Entropy &amp; Mean Squared Error) balances supervised and unsupervised tasks.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12154E"/>
              </a:solidFill>
              <a:effectLst/>
              <a:latin typeface="ui-sans-serif"/>
            </a:endParaRPr>
          </a:p>
          <a:p>
            <a:pPr algn="l"/>
            <a:r>
              <a:rPr lang="en-US" b="1" i="0" dirty="0">
                <a:solidFill>
                  <a:srgbClr val="12154E"/>
                </a:solidFill>
                <a:effectLst/>
                <a:latin typeface="ui-sans-serif"/>
              </a:rPr>
              <a:t>Dimensionality Reduction</a:t>
            </a:r>
            <a:endParaRPr lang="en-US" b="0" i="0" dirty="0">
              <a:solidFill>
                <a:srgbClr val="12154E"/>
              </a:solidFill>
              <a:effectLst/>
              <a:latin typeface="ui-sans-serif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2154E"/>
                </a:solidFill>
                <a:effectLst/>
                <a:latin typeface="ui-sans-serif"/>
              </a:rPr>
              <a:t>t-SNE applied for 2D visualization of clusters.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12154E"/>
              </a:solidFill>
              <a:effectLst/>
              <a:latin typeface="ui-sans-serif"/>
            </a:endParaRPr>
          </a:p>
          <a:p>
            <a:pPr algn="l"/>
            <a:r>
              <a:rPr lang="en-US" b="1" i="0" dirty="0">
                <a:solidFill>
                  <a:srgbClr val="12154E"/>
                </a:solidFill>
                <a:effectLst/>
                <a:latin typeface="ui-sans-serif"/>
              </a:rPr>
              <a:t>Clustering</a:t>
            </a:r>
            <a:endParaRPr lang="en-US" b="0" i="0" dirty="0">
              <a:solidFill>
                <a:srgbClr val="12154E"/>
              </a:solidFill>
              <a:effectLst/>
              <a:latin typeface="ui-sans-serif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2154E"/>
                </a:solidFill>
                <a:effectLst/>
                <a:latin typeface="ui-sans-serif"/>
              </a:rPr>
              <a:t>Semi-supervised techniques used to enhance unlabeled data clustering guided by labeled subsets.</a:t>
            </a:r>
          </a:p>
        </p:txBody>
      </p:sp>
      <p:pic>
        <p:nvPicPr>
          <p:cNvPr id="7" name="Picture 6" descr="A colorful dots on a white background&#10;&#10;Description automatically generated">
            <a:extLst>
              <a:ext uri="{FF2B5EF4-FFF2-40B4-BE49-F238E27FC236}">
                <a16:creationId xmlns:a16="http://schemas.microsoft.com/office/drawing/2014/main" id="{FB680EFB-C073-081E-AFE9-6DEE9A5D22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0259" y="1296656"/>
            <a:ext cx="5764516" cy="465088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6DF32CA-0903-8A69-12CC-30919C91F8CB}"/>
              </a:ext>
            </a:extLst>
          </p:cNvPr>
          <p:cNvSpPr txBox="1"/>
          <p:nvPr/>
        </p:nvSpPr>
        <p:spPr>
          <a:xfrm>
            <a:off x="6968963" y="6033439"/>
            <a:ext cx="45951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t-</a:t>
            </a:r>
            <a:r>
              <a:rPr lang="en-US" b="1" dirty="0" err="1"/>
              <a:t>sne</a:t>
            </a:r>
            <a:r>
              <a:rPr lang="en-US" b="1" dirty="0"/>
              <a:t> before model implementation 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22010090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2B5E374-3A70-22D7-BBCB-A7F7FE7C70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1E11179-CB5A-4462-2257-8BFFCBBD3F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7162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38C07FA-1A19-7799-6FCB-DCBA9A05A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F1C1AA4-D6B1-30C8-3817-6E79ABF17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3B05880-6E51-F919-1080-C1A1FF345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64DAAC8F-D12A-269B-CB58-3BBCC1900B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6307F830-40AF-475E-BC6E-01849E69AF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C6C6889-C11C-DEB7-6C6D-5F01A3BC8D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D56A062-F38A-AF36-FE10-F31CCFABA1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D622C611-5799-951C-4886-40173FA8D4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207397A8-EC3F-EC97-8829-92B5E3F7A5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02B596C-3921-9C24-505D-2CE5B38C58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BA9B5B56-38E5-F67B-8E54-7BEE8D146D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748E5EC7-F4A2-6CAD-9239-39839EAC1C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144D8E7-1C52-BC18-5BE9-E973FE6540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6717A28D-4A59-69AB-6473-B7E2CFDE07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7F47CFA-96C1-9564-4D43-F0BB5D76B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EC9FE66B-E5D7-B58F-1C47-B8FC328C99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71FA9E41-1D0C-075E-B2E9-60546AD13A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8010B41-75AF-863F-55D0-DDE5387300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0778675-F390-321E-7DA8-E71C59E92C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978CDD6-9307-1894-4AAA-1C6AD332F6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ED2C4881-C5DA-1F6B-B20A-90D7DBB3EC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923A1F4-B5E8-5491-3357-4547DB5FF5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168CFCE3-5FD6-F48C-0F8C-73C4491FF7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4989C56B-B195-B5FE-24F4-40BB2B5B03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45DB488A-21A9-2FE4-E245-67626D9875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23EB8B2-B60D-EF8E-4A48-45F435920E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D5B7017-F675-4C1F-F6DE-B84467BAEC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9FD0C677-8387-D8E2-8621-99FAD3A4EE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9C51F11A-1103-8190-E576-77645F84A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A7376B9-B577-49B7-35AF-4CA90BB63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F2530ECF-7CE5-23FB-9684-6DC1C5E01A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5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4E2CBBCE-DDB1-9AF9-37B3-73846C196F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8BD9D789-C20B-9B19-ADC9-49B2FF3AA0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6ADD1D92-2793-898F-1FA6-CDD25222FA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93912E37-DC17-4EA4-5FFE-E87787B99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F82A4646-A9EA-D726-F456-9636967298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CC3948FE-6C05-B225-E8E7-82758103E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E9057E6A-026B-1283-DFC2-CB33384FFC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B413EAFC-D61D-0AE3-FF62-26F2C3420F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E7E21724-F95C-65E0-2A8A-5FC12348D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11370F3-396D-6BE4-9C54-D45DE404BF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96B8CD4A-B2AB-7736-B744-F41AF83EAC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6C557ADB-312B-A0F9-5C4D-C953B84AFF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64D1E94D-6D3F-F57F-BD74-B5D691E9D3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C288B15C-60C6-F90C-909C-5BC27B1B9B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82070DDE-F4A9-FDB5-365C-80E4CC404D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195707FC-A9CB-6DCC-A044-D25A9AC31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44790F25-2D38-2157-C332-4802230E0E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E53468A6-DAD8-AC4A-5D19-F904E2CFC6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F0633E54-1872-FE33-D9E7-483F487A01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574F0038-0458-C407-F0E4-BDC7B6C02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804B048E-F42E-0450-F7E6-A2AC13FAF3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FD5B6B0A-D6DA-E2D2-96C7-3223FA0158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9B4E0CAF-86E8-2253-8977-17A31CCD80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577BC4DA-5F5A-B772-6663-CC6AD4D9C0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E667F6DB-149B-D218-66BF-D17DCE330E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E2F7FF83-1DDF-704E-760A-2FF1F1ACB3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C2498ECE-81F4-0F46-C60D-F979B4A4B8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5C21C6A3-B020-6599-5446-E792C947AC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2B06020A-B4F1-2251-5359-971ECFC9E7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B203DB8B-8751-D51B-A7FF-ED0942295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6B78AC67-609D-D61B-5CDA-891C3AB6CB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AC862AE7-AEA3-5FE0-43B1-B9D145591A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5960577D-7C9C-B743-CDB8-AC0659547B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C601444F-E8B4-3CAB-CBF5-593CCDF19E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2A3EEE4F-FF31-A325-0F3A-B6C9B4A4D3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B9C7607A-2BD9-9264-1202-8C86463216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BAF1DE35-2153-C456-B820-1AED30892A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F0A7891F-A710-FB9C-9EB3-DEA9C14C1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21317EE6-0E08-73AC-4260-450C46C707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9E3D2229-B427-B7A8-7A5E-6C4DD8514E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B3C314A3-84BC-834B-8494-0C650D5DE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98BDC8C4-1FD7-AA74-65D8-B55FE46BB3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F5C6094C-9D62-1DCA-BC3F-6FB720E190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0549D2AE-A932-CC9B-BFE1-89613CE05B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9A36AE3C-EE99-5FF9-CC18-B35BAECA18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E64DB832-D2B3-08DD-9305-EE12DF258F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AE6B2DF3-0D41-1183-0595-1C737A3F85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743F02EC-BEF3-89FC-66B9-0D73C0BF0F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DA85C367-6989-34F2-18EE-DD5142EC6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994E5706-0A4B-0B97-EDAC-1B68FF3B10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95483B84-EE66-86D4-8E2E-5A0C6D34C9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12500C25-A8C8-765B-3D07-132C7B99A5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80D41B7B-ADCD-07F2-AC67-45BA1BC0FB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9579BEB3-CCFE-C0F2-585D-935B7F207A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54B63139-0DB1-B4D0-4D80-0DCBF51728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3C93DC6F-832B-C236-B6B7-822F2398A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DEC3122E-BAF1-79D0-A0EE-E0BCC3029B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9A9C5C8F-06BE-2CC0-02E0-AE150C57FD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97460777-FC69-99AB-14AB-1D12BFE9C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0B263574-DB6A-3827-18BC-C121280C47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5E2DFC2F-4157-BED6-2DED-008DC674A8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107" name="Rectangle 106">
            <a:extLst>
              <a:ext uri="{FF2B5EF4-FFF2-40B4-BE49-F238E27FC236}">
                <a16:creationId xmlns:a16="http://schemas.microsoft.com/office/drawing/2014/main" id="{AD150F06-7D6C-1601-E18A-91DA4F47D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88011640-5E67-E246-DF45-71DC7155E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11" name="Freeform: Shape 110">
            <a:extLst>
              <a:ext uri="{FF2B5EF4-FFF2-40B4-BE49-F238E27FC236}">
                <a16:creationId xmlns:a16="http://schemas.microsoft.com/office/drawing/2014/main" id="{6696859F-E065-97B4-379D-68138D5BA8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325" y="-1"/>
            <a:ext cx="1900796" cy="1487973"/>
          </a:xfrm>
          <a:custGeom>
            <a:avLst/>
            <a:gdLst>
              <a:gd name="connsiteX0" fmla="*/ 972945 w 1900796"/>
              <a:gd name="connsiteY0" fmla="*/ 0 h 1487973"/>
              <a:gd name="connsiteX1" fmla="*/ 1900796 w 1900796"/>
              <a:gd name="connsiteY1" fmla="*/ 0 h 1487973"/>
              <a:gd name="connsiteX2" fmla="*/ 1892752 w 1900796"/>
              <a:gd name="connsiteY2" fmla="*/ 21978 h 1487973"/>
              <a:gd name="connsiteX3" fmla="*/ 129456 w 1900796"/>
              <a:gd name="connsiteY3" fmla="*/ 1468215 h 1487973"/>
              <a:gd name="connsiteX4" fmla="*/ 0 w 1900796"/>
              <a:gd name="connsiteY4" fmla="*/ 1487973 h 1487973"/>
              <a:gd name="connsiteX5" fmla="*/ 0 w 1900796"/>
              <a:gd name="connsiteY5" fmla="*/ 656709 h 1487973"/>
              <a:gd name="connsiteX6" fmla="*/ 120652 w 1900796"/>
              <a:gd name="connsiteY6" fmla="*/ 625686 h 1487973"/>
              <a:gd name="connsiteX7" fmla="*/ 893935 w 1900796"/>
              <a:gd name="connsiteY7" fmla="*/ 105659 h 1487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900796" h="1487973">
                <a:moveTo>
                  <a:pt x="972945" y="0"/>
                </a:moveTo>
                <a:lnTo>
                  <a:pt x="1900796" y="0"/>
                </a:lnTo>
                <a:lnTo>
                  <a:pt x="1892752" y="21978"/>
                </a:lnTo>
                <a:cubicBezTo>
                  <a:pt x="1582882" y="754592"/>
                  <a:pt x="926716" y="1305072"/>
                  <a:pt x="129456" y="1468215"/>
                </a:cubicBezTo>
                <a:lnTo>
                  <a:pt x="0" y="1487973"/>
                </a:lnTo>
                <a:lnTo>
                  <a:pt x="0" y="656709"/>
                </a:lnTo>
                <a:lnTo>
                  <a:pt x="120652" y="625686"/>
                </a:lnTo>
                <a:cubicBezTo>
                  <a:pt x="426975" y="530410"/>
                  <a:pt x="694570" y="347233"/>
                  <a:pt x="893935" y="105659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3" name="Right Triangle 112">
            <a:extLst>
              <a:ext uri="{FF2B5EF4-FFF2-40B4-BE49-F238E27FC236}">
                <a16:creationId xmlns:a16="http://schemas.microsoft.com/office/drawing/2014/main" id="{0A692F23-2AC9-DA9D-CA12-AA63DFC416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65271" y="2673521"/>
            <a:ext cx="568289" cy="568289"/>
          </a:xfrm>
          <a:prstGeom prst="rt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Freeform: Shape 114">
            <a:extLst>
              <a:ext uri="{FF2B5EF4-FFF2-40B4-BE49-F238E27FC236}">
                <a16:creationId xmlns:a16="http://schemas.microsoft.com/office/drawing/2014/main" id="{350DFBC1-C859-7242-122C-ED806C2679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78446" y="4912946"/>
            <a:ext cx="2010507" cy="1945055"/>
          </a:xfrm>
          <a:custGeom>
            <a:avLst/>
            <a:gdLst>
              <a:gd name="connsiteX0" fmla="*/ 2010507 w 2010507"/>
              <a:gd name="connsiteY0" fmla="*/ 0 h 1945055"/>
              <a:gd name="connsiteX1" fmla="*/ 2010507 w 2010507"/>
              <a:gd name="connsiteY1" fmla="*/ 834250 h 1945055"/>
              <a:gd name="connsiteX2" fmla="*/ 1918431 w 2010507"/>
              <a:gd name="connsiteY2" fmla="*/ 857925 h 1945055"/>
              <a:gd name="connsiteX3" fmla="*/ 846136 w 2010507"/>
              <a:gd name="connsiteY3" fmla="*/ 1930220 h 1945055"/>
              <a:gd name="connsiteX4" fmla="*/ 842322 w 2010507"/>
              <a:gd name="connsiteY4" fmla="*/ 1945055 h 1945055"/>
              <a:gd name="connsiteX5" fmla="*/ 0 w 2010507"/>
              <a:gd name="connsiteY5" fmla="*/ 1945055 h 1945055"/>
              <a:gd name="connsiteX6" fmla="*/ 3608 w 2010507"/>
              <a:gd name="connsiteY6" fmla="*/ 1921417 h 1945055"/>
              <a:gd name="connsiteX7" fmla="*/ 1909628 w 2010507"/>
              <a:gd name="connsiteY7" fmla="*/ 15396 h 1945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10507" h="1945055">
                <a:moveTo>
                  <a:pt x="2010507" y="0"/>
                </a:moveTo>
                <a:lnTo>
                  <a:pt x="2010507" y="834250"/>
                </a:lnTo>
                <a:lnTo>
                  <a:pt x="1918431" y="857925"/>
                </a:lnTo>
                <a:cubicBezTo>
                  <a:pt x="1407892" y="1016719"/>
                  <a:pt x="1004930" y="1419681"/>
                  <a:pt x="846136" y="1930220"/>
                </a:cubicBezTo>
                <a:lnTo>
                  <a:pt x="842322" y="1945055"/>
                </a:lnTo>
                <a:lnTo>
                  <a:pt x="0" y="1945055"/>
                </a:lnTo>
                <a:lnTo>
                  <a:pt x="3608" y="1921417"/>
                </a:lnTo>
                <a:cubicBezTo>
                  <a:pt x="199379" y="964705"/>
                  <a:pt x="952916" y="211168"/>
                  <a:pt x="1909628" y="15396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39CC31C0-0865-D5D0-32F8-9A8FB3A7A5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2C18C395-7767-28C8-CB5D-54495B9567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CCA06B6D-14D3-69F1-6A4B-C0C6D2465A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5A243AFB-B7F1-DDF1-1BEB-6B5E8E40D9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26661929-B30C-EFBE-08FF-601770D478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20B0FA3F-5B43-53D9-2BC8-76C51BC39F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14C04ECD-442E-3127-4753-EB9199021E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785E0019-C971-61FE-509B-E0F027647E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18F5F4A3-9B4D-1BBE-5204-8032726F3F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9EBCE80C-0CB7-6811-B0D2-26A1896F00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7C6044D7-6BD3-82D9-9F52-C09090F044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037B4B81-82FB-E320-2D5D-0CF8DF66C8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9739A36B-615B-6E56-4832-2DF2627277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AEDBA18A-D3B1-B779-53F3-259B2C45E1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D9381A30-7E52-F384-A081-21CBBA8F65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A073C2D9-A31C-8F38-0C36-BAE01E950E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7343544B-9CE0-F855-77D0-55CB1CB52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5CDDBD52-25C3-02D7-E1A7-828AEB2F66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49F2736D-BD1A-FBFB-709A-756BA2B66A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DC71B7DB-1E21-F071-A2F4-3D7DB00869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D8D3B51D-8777-BB3F-4B42-38EFCD49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E198D753-FBF9-15FE-C095-DD238B2138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E05D8757-D06D-5022-E2C7-6C9B1082A2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8E7838B8-FC9A-22B9-4D5A-6A16D6377F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9035F5FC-A1AD-8C70-E3AE-6DD8776E92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32659263-D6AF-32D6-1B89-CCF078087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BE4BB46C-613E-41F7-3923-86F7E8E245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E0DE2A47-122B-E274-5FB0-E68CF7835C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7EFF3F93-03FB-C1DE-1038-95A64F2A5B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57FA4444-D83E-10BD-42A5-FADE268915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1D66D35-FC0E-0CB4-925F-368FA66BCB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245" y="302317"/>
            <a:ext cx="10733204" cy="64591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IN" sz="3200" b="1" i="0" dirty="0">
                <a:solidFill>
                  <a:srgbClr val="12154E"/>
                </a:solidFill>
                <a:effectLst/>
              </a:rPr>
              <a:t>Model Architecture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57B6CF2-BF88-7121-E649-EF86389F3CB9}"/>
              </a:ext>
            </a:extLst>
          </p:cNvPr>
          <p:cNvSpPr txBox="1"/>
          <p:nvPr/>
        </p:nvSpPr>
        <p:spPr>
          <a:xfrm>
            <a:off x="1516283" y="4324418"/>
            <a:ext cx="9699585" cy="29401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2759D8-7F8B-3164-EF1E-5FD68C2436C0}"/>
              </a:ext>
            </a:extLst>
          </p:cNvPr>
          <p:cNvSpPr txBox="1"/>
          <p:nvPr/>
        </p:nvSpPr>
        <p:spPr>
          <a:xfrm>
            <a:off x="1090634" y="1336861"/>
            <a:ext cx="1024596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0" i="0" dirty="0">
                <a:solidFill>
                  <a:srgbClr val="12154E"/>
                </a:solidFill>
                <a:effectLst/>
                <a:latin typeface="ui-sans-serif"/>
              </a:rPr>
              <a:t>The model uses an </a:t>
            </a:r>
            <a:r>
              <a:rPr lang="en-US" b="1" i="0" dirty="0">
                <a:solidFill>
                  <a:srgbClr val="12154E"/>
                </a:solidFill>
                <a:effectLst/>
                <a:latin typeface="ui-sans-serif"/>
              </a:rPr>
              <a:t>autoencoder-based architecture</a:t>
            </a:r>
            <a:r>
              <a:rPr lang="en-US" b="0" i="0" dirty="0">
                <a:solidFill>
                  <a:srgbClr val="12154E"/>
                </a:solidFill>
                <a:effectLst/>
                <a:latin typeface="ui-sans-serif"/>
              </a:rPr>
              <a:t> in a semi-supervised framework:</a:t>
            </a:r>
          </a:p>
          <a:p>
            <a:pPr algn="just"/>
            <a:endParaRPr lang="en-US" b="0" i="0" dirty="0">
              <a:solidFill>
                <a:srgbClr val="12154E"/>
              </a:solidFill>
              <a:effectLst/>
              <a:latin typeface="ui-sans-serif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12154E"/>
                </a:solidFill>
                <a:effectLst/>
                <a:latin typeface="ui-sans-serif"/>
              </a:rPr>
              <a:t>Autoencoder Structure</a:t>
            </a:r>
          </a:p>
          <a:p>
            <a:pPr algn="just"/>
            <a:endParaRPr lang="en-US" b="0" i="0" dirty="0">
              <a:solidFill>
                <a:srgbClr val="12154E"/>
              </a:solidFill>
              <a:effectLst/>
              <a:latin typeface="ui-sans-serif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12154E"/>
                </a:solidFill>
                <a:effectLst/>
                <a:latin typeface="ui-sans-serif"/>
              </a:rPr>
              <a:t>Encoder</a:t>
            </a:r>
            <a:r>
              <a:rPr lang="en-US" b="0" i="0" dirty="0">
                <a:solidFill>
                  <a:srgbClr val="12154E"/>
                </a:solidFill>
                <a:effectLst/>
                <a:latin typeface="ui-sans-serif"/>
              </a:rPr>
              <a:t> compresses data into a lower-dimensional space.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12154E"/>
                </a:solidFill>
                <a:effectLst/>
                <a:latin typeface="ui-sans-serif"/>
              </a:rPr>
              <a:t>Decoder</a:t>
            </a:r>
            <a:r>
              <a:rPr lang="en-US" b="0" i="0" dirty="0">
                <a:solidFill>
                  <a:srgbClr val="12154E"/>
                </a:solidFill>
                <a:effectLst/>
                <a:latin typeface="ui-sans-serif"/>
              </a:rPr>
              <a:t> reconstructs it to retain key features.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2154E"/>
                </a:solidFill>
                <a:effectLst/>
                <a:latin typeface="ui-sans-serif"/>
              </a:rPr>
              <a:t>Loss function combines Binary Cross-Entropy and MSE.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12154E"/>
              </a:solidFill>
              <a:effectLst/>
              <a:latin typeface="ui-sans-serif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12154E"/>
                </a:solidFill>
                <a:effectLst/>
                <a:latin typeface="ui-sans-serif"/>
              </a:rPr>
              <a:t>Semi-Supervised Approach</a:t>
            </a:r>
            <a:endParaRPr lang="en-US" b="0" i="0" dirty="0">
              <a:solidFill>
                <a:srgbClr val="12154E"/>
              </a:solidFill>
              <a:effectLst/>
              <a:latin typeface="ui-sans-serif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2154E"/>
                </a:solidFill>
                <a:effectLst/>
                <a:latin typeface="ui-sans-serif"/>
              </a:rPr>
              <a:t>Leverages both labeled and unlabeled data to enhance clustering accuracy.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12154E"/>
              </a:solidFill>
              <a:effectLst/>
              <a:latin typeface="ui-sans-serif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12154E"/>
                </a:solidFill>
                <a:effectLst/>
                <a:latin typeface="ui-sans-serif"/>
              </a:rPr>
              <a:t>Output</a:t>
            </a:r>
            <a:endParaRPr lang="en-US" b="0" i="0" dirty="0">
              <a:solidFill>
                <a:srgbClr val="12154E"/>
              </a:solidFill>
              <a:effectLst/>
              <a:latin typeface="ui-sans-serif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2154E"/>
                </a:solidFill>
                <a:effectLst/>
                <a:latin typeface="ui-sans-serif"/>
              </a:rPr>
              <a:t>Generates reliable clusters while minimizing the need for manual labeling.  </a:t>
            </a:r>
          </a:p>
          <a:p>
            <a:pPr lvl="1" algn="just"/>
            <a:endParaRPr lang="en-US" b="0" i="0" dirty="0">
              <a:solidFill>
                <a:srgbClr val="12154E"/>
              </a:solidFill>
              <a:effectLst/>
              <a:latin typeface="ui-sans-serif"/>
            </a:endParaRPr>
          </a:p>
          <a:p>
            <a:pPr algn="just"/>
            <a:r>
              <a:rPr lang="en-US" b="0" i="0" dirty="0">
                <a:solidFill>
                  <a:srgbClr val="12154E"/>
                </a:solidFill>
                <a:effectLst/>
                <a:latin typeface="ui-sans-serif"/>
              </a:rPr>
              <a:t>This architecture enables effective clustering and feature extraction for high-dimensional cytometry data.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IN" dirty="0">
              <a:solidFill>
                <a:srgbClr val="12154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52655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FCA9111-3C2A-C569-0F02-C41543A64B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1D052F6-A8C3-CB70-9853-51D47A13F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7162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6CFB366-FF87-1887-298B-F3D1C734F4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3A179329-7363-1858-8A6B-EF6CF9D27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6CB0D95-5815-F7B9-2D77-49CAEC86D8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31B13C1-F503-5DD7-4602-BA200C6C91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F4ED769-1884-9ECB-2446-BFFF11379A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E841992C-1FF7-850B-3B4D-14ED32155E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17E7A952-8083-75D5-A345-2A66E41569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E97156BD-4486-F1D4-2DAB-908EC8CD7F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0CEC19C7-2708-BE02-9BB4-AA9E2B1E8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C3132588-B770-59BE-3DB5-09B8CEC410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247F955-6EDD-B734-04EE-A0F0C58BA8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89DA152-4399-250B-6602-6AF2377FCE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796C4B8-2093-9DD0-1087-E81AA9661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84A66EE-B48A-8E25-061B-ECF836A87D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5C395089-9625-3197-809A-F2E5CCE419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4C0116B3-988F-F4FE-39AB-96CE4C0125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4141A088-15A9-995C-3BC2-FF65F7BF58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7BE767A7-E344-CC5E-4D6A-6826AA0A55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6F8F3367-D8DE-1DD2-6DBA-71D84251FD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21A6BDF3-450F-BBED-CC87-1F862341D8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FF4DF26E-AD4A-82F9-EF3F-F39085BC7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C6BE3458-5970-7874-B264-D8B3AC4A32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38B451F1-C918-4BB3-0E71-30126F9517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42FE7FE7-AE37-64D4-A1BE-5B5FC4EF57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898C2A9-2DDD-F680-DC26-5A5231FF56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EE10662-190F-CD15-27A9-15184107D3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91A8DD39-F968-A5D4-6E5A-DACE33EE8F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8A3E7F31-F0AD-DCEA-8F16-FDC654EA98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F226B4A3-4F3E-7DA7-8503-F024B1DDB2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66641537-D7AB-DD99-167F-4AF757422D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59195EA0-086F-3DB7-BD3F-8CD65AFF8D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5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2512EEE2-8ABE-1EEF-42F8-AD26BB7EC9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13F3EA50-FB52-2855-7552-39EE27533A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1E68DA57-4E23-E6B7-9DE1-D8C1ECF432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1A739624-2CA7-21AD-D0EF-C9C8986E12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009EB914-BA67-6FFD-10F4-DD7E094F3B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2B49E04C-1CC0-6113-2BEA-9C89B47ECE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4FA69D4E-FD22-C5E2-139E-56A92BA4BE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52227D15-E625-269A-22C3-556A4D0326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9094B41F-150B-51AD-0143-F981CF0945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7B59E3D5-ACA1-F461-AA9A-E6AB0D9B75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CFDC9B6F-40EE-20E9-B7EA-74919763F5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1BA2C6F9-9C82-EE9D-1305-9C4D766EC0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102CC885-6726-C7E4-3DD8-FCC7A0A35A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EDA7EC5E-72DB-FFDE-9AC1-A375775F74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CDA3104D-C132-177F-C6D9-572C817E3A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2B727C5D-0DE1-1BB4-11FC-E520079B20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FC06944D-6D07-A56F-3A40-72E8CAF4F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28DD247-FC20-1434-D91C-A1FF93BD7D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1DBFC15E-ABE7-5757-1E3D-E034D899B8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44C22C7E-4FCB-C86B-EF1D-EBEE2FF3D1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037DA39F-A3D7-C409-7A71-31ED683122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66643216-48DE-978F-89B6-9430FD3AA4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C0B40862-FF93-DAD0-2D03-E077919F3A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0457F85D-E59C-79C0-01D0-71AE50A369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CB8A1237-127C-2DA6-CD11-EEF2EBAA83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E72E4005-0AA7-2B98-D1AB-CD6B2CED0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9D6F45DB-2D3A-57BB-C43B-1C2477347E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38FDAF84-30CC-4D5D-FE78-D72A68436D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D074D8EA-F9D7-ED73-74C2-B49E03B916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41B21232-4916-9710-1F29-A1356D33CB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8DABAAE3-3798-89E1-6CF3-173F71E9D8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3AB4412E-A57F-10E0-C3C7-790199407E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6D166AC2-D4C8-1393-C4D9-78272652FB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0CAB5D3A-AD1C-CAF5-D388-A5FC06EC16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91858F22-8CD6-D06F-0BC8-C6CABFC52E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F50BCF61-5FC6-8F4D-2AE1-7C5E625A2D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7B2334F2-7B9F-FCFC-7F9B-4309E458FD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92DB7C8B-997A-25EF-32CB-CDDFA0DC81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2D041359-763B-AC1B-BBFA-9DF2FA268B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62D0B7AA-8167-3204-0EEA-0A6C1AC27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8D8B19DA-3A49-70FD-232B-5124C1665E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C9557D66-AC8F-BAB0-C338-2C4482BAD6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AB8FD1F0-3911-AB7C-C3E5-FA137E2863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5234929E-A3F0-B8A3-3485-56EBF9B06F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27371BC2-BE91-6E5D-CF91-BFD3032C03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07A3787E-3A98-B123-D412-D98F779A39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63C22D23-BD50-52E0-276A-F55AC2726D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44909C0A-0A99-180B-E5B6-D4A6E621E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1D485A98-6145-4060-0D89-B10E9E078B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FB06FA64-0E17-C99D-2DE1-D79F132588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4571F91F-A38C-E7E9-EF07-405D6847FF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0984E855-26C6-E01D-AA93-965536BA22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5FA1CC04-6AE4-FDA0-D664-E13594359D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CA1898B2-BCB7-CA7F-6F00-0A5C44D886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0FCEE528-266A-D7EE-0AD2-71395B5E77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CA986925-4446-5C96-8620-CF7C3DDD08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1E414E2A-E28E-2D32-69FA-7F1408429E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09A1437B-B821-3F1A-1ECD-EDD1AA9503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B1E5494E-5930-5D95-7CB0-85EC34412A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F30E865B-EA77-B7CB-6D06-105DA60E9F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CF40875A-3471-604B-32D8-9D2C1300DE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107" name="Rectangle 106">
            <a:extLst>
              <a:ext uri="{FF2B5EF4-FFF2-40B4-BE49-F238E27FC236}">
                <a16:creationId xmlns:a16="http://schemas.microsoft.com/office/drawing/2014/main" id="{5B0FDF9A-3679-A93E-403D-F6465E5DD3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B03EB960-C8C9-4C45-6004-AD1E4EA7BD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11" name="Freeform: Shape 110">
            <a:extLst>
              <a:ext uri="{FF2B5EF4-FFF2-40B4-BE49-F238E27FC236}">
                <a16:creationId xmlns:a16="http://schemas.microsoft.com/office/drawing/2014/main" id="{6030CF19-0AD9-8A74-8C24-C28EE72228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325" y="-1"/>
            <a:ext cx="1900796" cy="1487973"/>
          </a:xfrm>
          <a:custGeom>
            <a:avLst/>
            <a:gdLst>
              <a:gd name="connsiteX0" fmla="*/ 972945 w 1900796"/>
              <a:gd name="connsiteY0" fmla="*/ 0 h 1487973"/>
              <a:gd name="connsiteX1" fmla="*/ 1900796 w 1900796"/>
              <a:gd name="connsiteY1" fmla="*/ 0 h 1487973"/>
              <a:gd name="connsiteX2" fmla="*/ 1892752 w 1900796"/>
              <a:gd name="connsiteY2" fmla="*/ 21978 h 1487973"/>
              <a:gd name="connsiteX3" fmla="*/ 129456 w 1900796"/>
              <a:gd name="connsiteY3" fmla="*/ 1468215 h 1487973"/>
              <a:gd name="connsiteX4" fmla="*/ 0 w 1900796"/>
              <a:gd name="connsiteY4" fmla="*/ 1487973 h 1487973"/>
              <a:gd name="connsiteX5" fmla="*/ 0 w 1900796"/>
              <a:gd name="connsiteY5" fmla="*/ 656709 h 1487973"/>
              <a:gd name="connsiteX6" fmla="*/ 120652 w 1900796"/>
              <a:gd name="connsiteY6" fmla="*/ 625686 h 1487973"/>
              <a:gd name="connsiteX7" fmla="*/ 893935 w 1900796"/>
              <a:gd name="connsiteY7" fmla="*/ 105659 h 1487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900796" h="1487973">
                <a:moveTo>
                  <a:pt x="972945" y="0"/>
                </a:moveTo>
                <a:lnTo>
                  <a:pt x="1900796" y="0"/>
                </a:lnTo>
                <a:lnTo>
                  <a:pt x="1892752" y="21978"/>
                </a:lnTo>
                <a:cubicBezTo>
                  <a:pt x="1582882" y="754592"/>
                  <a:pt x="926716" y="1305072"/>
                  <a:pt x="129456" y="1468215"/>
                </a:cubicBezTo>
                <a:lnTo>
                  <a:pt x="0" y="1487973"/>
                </a:lnTo>
                <a:lnTo>
                  <a:pt x="0" y="656709"/>
                </a:lnTo>
                <a:lnTo>
                  <a:pt x="120652" y="625686"/>
                </a:lnTo>
                <a:cubicBezTo>
                  <a:pt x="426975" y="530410"/>
                  <a:pt x="694570" y="347233"/>
                  <a:pt x="893935" y="105659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3" name="Right Triangle 112">
            <a:extLst>
              <a:ext uri="{FF2B5EF4-FFF2-40B4-BE49-F238E27FC236}">
                <a16:creationId xmlns:a16="http://schemas.microsoft.com/office/drawing/2014/main" id="{53AE4634-B9AB-45CA-C856-26F3AB4CF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65271" y="2673521"/>
            <a:ext cx="568289" cy="568289"/>
          </a:xfrm>
          <a:prstGeom prst="rt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Freeform: Shape 114">
            <a:extLst>
              <a:ext uri="{FF2B5EF4-FFF2-40B4-BE49-F238E27FC236}">
                <a16:creationId xmlns:a16="http://schemas.microsoft.com/office/drawing/2014/main" id="{9DF01FC5-891B-F494-B95E-32136CDED2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78446" y="4912946"/>
            <a:ext cx="2010507" cy="1945055"/>
          </a:xfrm>
          <a:custGeom>
            <a:avLst/>
            <a:gdLst>
              <a:gd name="connsiteX0" fmla="*/ 2010507 w 2010507"/>
              <a:gd name="connsiteY0" fmla="*/ 0 h 1945055"/>
              <a:gd name="connsiteX1" fmla="*/ 2010507 w 2010507"/>
              <a:gd name="connsiteY1" fmla="*/ 834250 h 1945055"/>
              <a:gd name="connsiteX2" fmla="*/ 1918431 w 2010507"/>
              <a:gd name="connsiteY2" fmla="*/ 857925 h 1945055"/>
              <a:gd name="connsiteX3" fmla="*/ 846136 w 2010507"/>
              <a:gd name="connsiteY3" fmla="*/ 1930220 h 1945055"/>
              <a:gd name="connsiteX4" fmla="*/ 842322 w 2010507"/>
              <a:gd name="connsiteY4" fmla="*/ 1945055 h 1945055"/>
              <a:gd name="connsiteX5" fmla="*/ 0 w 2010507"/>
              <a:gd name="connsiteY5" fmla="*/ 1945055 h 1945055"/>
              <a:gd name="connsiteX6" fmla="*/ 3608 w 2010507"/>
              <a:gd name="connsiteY6" fmla="*/ 1921417 h 1945055"/>
              <a:gd name="connsiteX7" fmla="*/ 1909628 w 2010507"/>
              <a:gd name="connsiteY7" fmla="*/ 15396 h 1945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10507" h="1945055">
                <a:moveTo>
                  <a:pt x="2010507" y="0"/>
                </a:moveTo>
                <a:lnTo>
                  <a:pt x="2010507" y="834250"/>
                </a:lnTo>
                <a:lnTo>
                  <a:pt x="1918431" y="857925"/>
                </a:lnTo>
                <a:cubicBezTo>
                  <a:pt x="1407892" y="1016719"/>
                  <a:pt x="1004930" y="1419681"/>
                  <a:pt x="846136" y="1930220"/>
                </a:cubicBezTo>
                <a:lnTo>
                  <a:pt x="842322" y="1945055"/>
                </a:lnTo>
                <a:lnTo>
                  <a:pt x="0" y="1945055"/>
                </a:lnTo>
                <a:lnTo>
                  <a:pt x="3608" y="1921417"/>
                </a:lnTo>
                <a:cubicBezTo>
                  <a:pt x="199379" y="964705"/>
                  <a:pt x="952916" y="211168"/>
                  <a:pt x="1909628" y="15396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9C978A96-8266-5180-048D-FE606C6E5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CBB4259F-280D-3FC5-6E2A-4679B3602A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DB4A72E8-484A-BA3C-A2E5-C4EA2F9668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89956E16-DE37-34C5-1240-4E5AF6E53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65E636AA-1593-D636-4424-38823253BB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90127DE1-3B4B-4AD2-20EB-5B55AF3C92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CE8E51EF-361A-AAC4-9BF1-E6804C177A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20A70862-535E-8020-3F53-23C2D0BE9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AD965979-8E34-E829-37E4-C3A564241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30F4A819-277B-ADA7-EDB0-EDA96441E8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FB6E9F6A-4133-DF06-19DC-6C8C120A7A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A23D2A62-1FE1-1F61-5D52-9D570DD641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1689479D-FF0B-D3DF-9FD6-D82F3D7185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860C2E00-5D27-587C-54E7-AD63E3EE30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38B6A709-BA11-97CD-84E0-773C5C6D64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D31607F0-F4B0-B9F6-44E6-7002569B2F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13D58B8C-E627-2023-7E5F-4E7B0A1968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4B4B73A5-3D5D-96CC-ECED-71DA291C3B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0BF3BD14-C1FF-A777-DA35-67BC0ED6FE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7DBF424E-3F6A-DBF4-3569-4D96D52897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28A8A00-7458-1470-BDB5-FA1857D15E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3701DE3D-2C1D-2AA2-0006-C549678851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94D4AB97-21FF-34E7-CBFC-90241A7070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0B31DB99-8CCF-78AE-3B20-E3EB868671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39154D0D-BD57-B06B-B8BE-F5F20EF07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554E7DE3-3FEC-2274-7EEB-9FF9666583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17A3DC0F-1ADD-16F7-8EA4-5D765AA12A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9E1873C1-AF9C-A477-EE7D-0F673CF24F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9A2A2CF3-6869-64F5-6891-82478D6C8F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81B9D369-D0C3-2D68-A02C-1068B4EA02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EBAAC9F-FC1F-AC1E-0171-6EB941FD4B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245" y="302317"/>
            <a:ext cx="10733204" cy="64591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IN" sz="3200" b="1" i="0" dirty="0">
                <a:solidFill>
                  <a:srgbClr val="12154E"/>
                </a:solidFill>
                <a:effectLst/>
              </a:rPr>
              <a:t>Model Evaluation and Results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E21E92-BFB6-C688-13BB-1EF0C5233CE6}"/>
              </a:ext>
            </a:extLst>
          </p:cNvPr>
          <p:cNvSpPr txBox="1"/>
          <p:nvPr/>
        </p:nvSpPr>
        <p:spPr>
          <a:xfrm>
            <a:off x="1516283" y="4324418"/>
            <a:ext cx="9699585" cy="29401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1F89ED-BA3D-7669-431C-6ECA430D21E4}"/>
              </a:ext>
            </a:extLst>
          </p:cNvPr>
          <p:cNvSpPr txBox="1"/>
          <p:nvPr/>
        </p:nvSpPr>
        <p:spPr>
          <a:xfrm>
            <a:off x="1383175" y="1000126"/>
            <a:ext cx="9664274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1" i="0" dirty="0">
                <a:solidFill>
                  <a:srgbClr val="12154E"/>
                </a:solidFill>
                <a:effectLst/>
                <a:latin typeface="ui-sans-serif"/>
              </a:rPr>
              <a:t>Logistic Regression</a:t>
            </a:r>
            <a:r>
              <a:rPr lang="en-US" b="0" i="0" dirty="0">
                <a:solidFill>
                  <a:srgbClr val="12154E"/>
                </a:solidFill>
                <a:effectLst/>
                <a:latin typeface="ui-sans-serif"/>
              </a:rPr>
              <a:t>:</a:t>
            </a:r>
          </a:p>
          <a:p>
            <a:pPr algn="just"/>
            <a:endParaRPr lang="en-US" b="0" i="0" dirty="0">
              <a:solidFill>
                <a:srgbClr val="12154E"/>
              </a:solidFill>
              <a:effectLst/>
              <a:latin typeface="ui-sans-serif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12154E"/>
                </a:solidFill>
                <a:effectLst/>
                <a:latin typeface="ui-sans-serif"/>
              </a:rPr>
              <a:t>Probabilities</a:t>
            </a:r>
            <a:r>
              <a:rPr lang="en-US" b="0" i="0" dirty="0">
                <a:solidFill>
                  <a:srgbClr val="12154E"/>
                </a:solidFill>
                <a:effectLst/>
                <a:latin typeface="ui-sans-serif"/>
              </a:rPr>
              <a:t>: Logistic Regression outputs probabilities for each class, which are close to zero for most classes, with higher probabilities for the correct class.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12154E"/>
                </a:solidFill>
                <a:effectLst/>
                <a:latin typeface="ui-sans-serif"/>
              </a:rPr>
              <a:t>Log Loss</a:t>
            </a:r>
            <a:r>
              <a:rPr lang="en-US" b="0" i="0" dirty="0">
                <a:solidFill>
                  <a:srgbClr val="12154E"/>
                </a:solidFill>
                <a:effectLst/>
                <a:latin typeface="ui-sans-serif"/>
              </a:rPr>
              <a:t>: The Log Loss of 0.022 indicates good predictive performance, with lower values indicating fewer errors in classification.</a:t>
            </a:r>
          </a:p>
          <a:p>
            <a:pPr lvl="1" algn="just"/>
            <a:endParaRPr lang="en-US" b="0" i="0" dirty="0">
              <a:solidFill>
                <a:srgbClr val="12154E"/>
              </a:solidFill>
              <a:effectLst/>
              <a:latin typeface="ui-sans-serif"/>
            </a:endParaRPr>
          </a:p>
          <a:p>
            <a:pPr algn="just"/>
            <a:r>
              <a:rPr lang="en-US" b="1" i="0" dirty="0" err="1">
                <a:solidFill>
                  <a:srgbClr val="12154E"/>
                </a:solidFill>
                <a:effectLst/>
                <a:latin typeface="ui-sans-serif"/>
              </a:rPr>
              <a:t>XGBoost</a:t>
            </a:r>
            <a:r>
              <a:rPr lang="en-US" b="0" i="0" dirty="0">
                <a:solidFill>
                  <a:srgbClr val="12154E"/>
                </a:solidFill>
                <a:effectLst/>
                <a:latin typeface="ui-sans-serif"/>
              </a:rPr>
              <a:t>:</a:t>
            </a:r>
          </a:p>
          <a:p>
            <a:pPr algn="just"/>
            <a:endParaRPr lang="en-US" b="0" i="0" dirty="0">
              <a:solidFill>
                <a:srgbClr val="12154E"/>
              </a:solidFill>
              <a:effectLst/>
              <a:latin typeface="ui-sans-serif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12154E"/>
                </a:solidFill>
                <a:effectLst/>
                <a:latin typeface="ui-sans-serif"/>
              </a:rPr>
              <a:t>Probabilities</a:t>
            </a:r>
            <a:r>
              <a:rPr lang="en-US" b="0" i="0" dirty="0">
                <a:solidFill>
                  <a:srgbClr val="12154E"/>
                </a:solidFill>
                <a:effectLst/>
                <a:latin typeface="ui-sans-serif"/>
              </a:rPr>
              <a:t>: </a:t>
            </a:r>
            <a:r>
              <a:rPr lang="en-US" b="0" i="0" dirty="0" err="1">
                <a:solidFill>
                  <a:srgbClr val="12154E"/>
                </a:solidFill>
                <a:effectLst/>
                <a:latin typeface="ui-sans-serif"/>
              </a:rPr>
              <a:t>XGBoost</a:t>
            </a:r>
            <a:r>
              <a:rPr lang="en-US" b="0" i="0" dirty="0">
                <a:solidFill>
                  <a:srgbClr val="12154E"/>
                </a:solidFill>
                <a:effectLst/>
                <a:latin typeface="ui-sans-serif"/>
              </a:rPr>
              <a:t> probabilities also show a strong confidence in the correct class predictions, with a similar pattern of low probabilities for incorrect classes.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12154E"/>
                </a:solidFill>
                <a:effectLst/>
                <a:latin typeface="ui-sans-serif"/>
              </a:rPr>
              <a:t>Log Loss</a:t>
            </a:r>
            <a:r>
              <a:rPr lang="en-US" b="0" i="0" dirty="0">
                <a:solidFill>
                  <a:srgbClr val="12154E"/>
                </a:solidFill>
                <a:effectLst/>
                <a:latin typeface="ui-sans-serif"/>
              </a:rPr>
              <a:t>: The Log Loss of 0.043, while slightly higher than Logistic Regression, still indicates strong model performance.</a:t>
            </a:r>
          </a:p>
          <a:p>
            <a:pPr lvl="1" algn="just"/>
            <a:endParaRPr lang="en-US" b="0" i="0" dirty="0">
              <a:solidFill>
                <a:srgbClr val="12154E"/>
              </a:solidFill>
              <a:effectLst/>
              <a:latin typeface="ui-sans-serif"/>
            </a:endParaRPr>
          </a:p>
          <a:p>
            <a:pPr algn="just"/>
            <a:r>
              <a:rPr lang="en-US" b="1" i="0" dirty="0">
                <a:solidFill>
                  <a:srgbClr val="12154E"/>
                </a:solidFill>
                <a:effectLst/>
                <a:latin typeface="ui-sans-serif"/>
              </a:rPr>
              <a:t>Performance Metrics</a:t>
            </a:r>
            <a:r>
              <a:rPr lang="en-US" b="0" i="0" dirty="0">
                <a:solidFill>
                  <a:srgbClr val="12154E"/>
                </a:solidFill>
                <a:effectLst/>
                <a:latin typeface="ui-sans-serif"/>
              </a:rPr>
              <a:t>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12154E"/>
                </a:solidFill>
                <a:effectLst/>
                <a:latin typeface="ui-sans-serif"/>
              </a:rPr>
              <a:t>Accuracy</a:t>
            </a:r>
            <a:r>
              <a:rPr lang="en-US" b="0" i="0" dirty="0">
                <a:solidFill>
                  <a:srgbClr val="12154E"/>
                </a:solidFill>
                <a:effectLst/>
                <a:latin typeface="ui-sans-serif"/>
              </a:rPr>
              <a:t>: Achieved an accuracy of 94.05%, which demonstrates that the model correctly predicted the class for the majority of samples.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12154E"/>
                </a:solidFill>
                <a:effectLst/>
                <a:latin typeface="ui-sans-serif"/>
              </a:rPr>
              <a:t>AUROC</a:t>
            </a:r>
            <a:r>
              <a:rPr lang="en-US" b="0" i="0" dirty="0">
                <a:solidFill>
                  <a:srgbClr val="12154E"/>
                </a:solidFill>
                <a:effectLst/>
                <a:latin typeface="ui-sans-serif"/>
              </a:rPr>
              <a:t>: With an AUROC of 0.9987, both models show excellent discriminatory ability, distinguishing between classes with high precision.</a:t>
            </a:r>
          </a:p>
        </p:txBody>
      </p:sp>
    </p:spTree>
    <p:extLst>
      <p:ext uri="{BB962C8B-B14F-4D97-AF65-F5344CB8AC3E}">
        <p14:creationId xmlns:p14="http://schemas.microsoft.com/office/powerpoint/2010/main" val="24207747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5393F46-3E67-BFAD-6FC3-4473FD1B23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DE0B68E-DBC6-D250-E1A1-CEA41ADB48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7162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F85FE29-05EC-8C12-5363-FFF2E94260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006DD122-AE7D-2D5A-D3D3-D5F5FFD4F7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D13E210-BC2B-FCA1-EF23-8D24E29ED0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75208EB-FE30-D1FD-B5BF-A45BAC30C2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CC3698C-B29E-57E9-75D1-61F779796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50B6F37B-936C-FD48-EE86-EE53B337A2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9BF464CE-E7ED-199B-60EE-A3BB5F09B4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BAB6848-86B0-CE68-0483-E06FD3E5DF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5E91EB5D-29A4-3831-C0EF-2317A6A65C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F83EA180-8FDB-F9D4-768C-247A5CCBE2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9653609-65FF-C780-E624-ABC67D9516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C15D0801-E7FB-F969-1E83-6ACF7C97F1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F452FC85-7987-9D8A-FD41-C36AD2CC1C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DD32B5B-2619-A6A0-B251-002CAC5A49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5500187-2408-4231-70B9-7F0F662EE9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EC8A2157-EB77-C371-3AE5-3353E0ADC5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7D80AFA-EBC1-0001-03EF-0876C06E7F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8855B499-F20F-BEA2-C7B5-1EF649F95F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BFE35CEB-CA9C-D32B-31CB-6BD1EA515A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B1C19B0-9FB3-E77B-ECE9-5630994899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57F09297-043F-2EAC-5EBB-6F1A9B88C8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C4F7DEFA-1DA6-0F09-C100-232262F23A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3FBFD15E-1E0A-7CA0-2774-3BA8281878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074925D-6C0C-0B62-8E84-A9620C443A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842B28E6-4E85-EA35-CDCB-1A5D91D3E2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961EBCE-93E5-0B05-FC76-FADF8BFFB8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B91D4309-D32A-BB2D-E3EA-D1DB5F5E78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FA868F8B-821F-1680-1932-1660E462F4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B35C625A-A3A0-2DF4-E4BF-920AD1786A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1249B7A3-3F37-374E-E538-9652C67B24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8D454D46-EE5B-8EDE-78FA-D356B7BB0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5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F48D751E-A396-908A-B418-65B6CF244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E59EF9BB-EB08-260B-3DFF-29EA5F3C6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5E7F2EAF-C5ED-9A89-72FA-65DB97939C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0337DFF3-C2C7-23C4-A0B4-01B25577D8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0DEB480F-C76A-C1C1-B196-05E802857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0C7FB031-ACC1-7577-98D2-90A116A44E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E7EA0642-93B2-6B57-47A1-AFAA112E7E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E66340A2-EB9E-718F-5006-55504643B7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A413275-DB53-458D-6BA6-6577CD543E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F948179D-EE54-97DA-E3BE-F82B260151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5ED3D71A-953D-78E4-44E1-69F1D58D9F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2002AB0B-4E60-39D3-42AF-B4C567AB86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D126E285-6046-62B6-3EE5-23A765C0C6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0F07C09A-7784-08DE-DF67-E6D3A9DF56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B0AB11D8-BFD9-E4C0-8657-1FCC996B20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B93C0B44-40CD-3732-D8EA-665C789127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5AF2B5A3-74EC-790E-ED34-A5F8DC24B4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7D7BF868-88ED-70C3-7C98-A70166DFB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E3EF60A3-830E-984D-E628-638AF68D4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3ADDE06E-1C6C-3276-46FC-AA55CAB25C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EB069B15-4D3A-D293-860B-705714AAAC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ABAF4B4F-6BDC-096B-CC69-2EA4284A29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9175C700-B7EA-C418-98B9-00BC64D437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D5964E48-A39A-DB18-24E0-C2C3A9DC9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E54A77E5-9EEF-5C03-34A2-CD8FDFF2AC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28F8BEFB-97FD-E9E4-7A6F-0BB2F021C6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1B90FB91-D2F8-81CE-0474-4078BF54F9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3A3FA51A-6CBB-A9B9-8B68-C07F4BC1B6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E2E08ADC-6278-C02E-8791-E5C7186D10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9191BF69-D4D0-839A-443F-B77283125B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3819E76F-3D0F-8BDC-70AD-A3533C3562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DC526631-3440-8F3A-A0E9-A597C124EB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4A9D7363-9EA6-357B-97CA-FA47F9FA5C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CCB19869-1B88-FFB4-44A1-30E030CEC5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C78BFAEA-6DBA-79A2-5839-C6EB22DC1E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60FE7936-9ED6-BA48-114E-6C20CF1D7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00C2A87B-ABB8-F4B3-5DDB-6B1AD36F26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5F64AA33-A81E-7BC5-49D5-644B85AEBF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785DA5A5-A05B-62A5-DB50-C90995FBF1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F61880A8-96F5-976A-643B-52888C67BE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BF0E26CF-044E-4EBD-6191-1DF0C76528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E5F16DD4-E6D8-D555-FE96-1EFDBADB95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5492E51F-8897-C213-450E-60DBF1DE0F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D880E341-1742-B876-2BD1-1AFF31BDD9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273BFD15-D5F8-B7C8-47BA-9D68E63463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9258B733-7FC7-E606-4927-0EDC9F7559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5F3D181D-AC88-4C72-0EDE-0EDC57A739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54D80885-BE10-4FD2-8B11-379115109C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AECCF2DE-27B7-ACD0-8967-14035601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5C8DD8B9-577F-42F8-F06B-49AC742E09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F709C861-E555-5BA2-AC5B-34276B5E71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FCA00956-8FBE-A67A-3B02-699EAFCF3F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39070F63-59F6-FE97-D02C-549235301F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638EA9A2-8EB9-3712-8CBC-F4CD28BDD0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5854F112-7619-DB74-08B3-8FFE86AC6A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DECC4FF5-4294-9992-AB5F-C09194ACD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57E483BA-41FB-8F33-0585-74644CDC25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0D7102B6-A3E3-20B4-A25E-4DB034C80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EBAF143C-3E2F-0B68-E4DA-40B4074D00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01435AB0-298C-C2FB-9B67-70545C4001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57DBE547-C9FF-0EB6-77B3-6DA67D27BD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107" name="Rectangle 106">
            <a:extLst>
              <a:ext uri="{FF2B5EF4-FFF2-40B4-BE49-F238E27FC236}">
                <a16:creationId xmlns:a16="http://schemas.microsoft.com/office/drawing/2014/main" id="{2B0F62CE-BA2F-CC39-5B20-7436C024EC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C130F0C3-86FC-65CB-DCFF-05D77B2C50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11" name="Freeform: Shape 110">
            <a:extLst>
              <a:ext uri="{FF2B5EF4-FFF2-40B4-BE49-F238E27FC236}">
                <a16:creationId xmlns:a16="http://schemas.microsoft.com/office/drawing/2014/main" id="{89872D78-035A-8608-79B3-5313E76C0B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325" y="-1"/>
            <a:ext cx="1900796" cy="1487973"/>
          </a:xfrm>
          <a:custGeom>
            <a:avLst/>
            <a:gdLst>
              <a:gd name="connsiteX0" fmla="*/ 972945 w 1900796"/>
              <a:gd name="connsiteY0" fmla="*/ 0 h 1487973"/>
              <a:gd name="connsiteX1" fmla="*/ 1900796 w 1900796"/>
              <a:gd name="connsiteY1" fmla="*/ 0 h 1487973"/>
              <a:gd name="connsiteX2" fmla="*/ 1892752 w 1900796"/>
              <a:gd name="connsiteY2" fmla="*/ 21978 h 1487973"/>
              <a:gd name="connsiteX3" fmla="*/ 129456 w 1900796"/>
              <a:gd name="connsiteY3" fmla="*/ 1468215 h 1487973"/>
              <a:gd name="connsiteX4" fmla="*/ 0 w 1900796"/>
              <a:gd name="connsiteY4" fmla="*/ 1487973 h 1487973"/>
              <a:gd name="connsiteX5" fmla="*/ 0 w 1900796"/>
              <a:gd name="connsiteY5" fmla="*/ 656709 h 1487973"/>
              <a:gd name="connsiteX6" fmla="*/ 120652 w 1900796"/>
              <a:gd name="connsiteY6" fmla="*/ 625686 h 1487973"/>
              <a:gd name="connsiteX7" fmla="*/ 893935 w 1900796"/>
              <a:gd name="connsiteY7" fmla="*/ 105659 h 1487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900796" h="1487973">
                <a:moveTo>
                  <a:pt x="972945" y="0"/>
                </a:moveTo>
                <a:lnTo>
                  <a:pt x="1900796" y="0"/>
                </a:lnTo>
                <a:lnTo>
                  <a:pt x="1892752" y="21978"/>
                </a:lnTo>
                <a:cubicBezTo>
                  <a:pt x="1582882" y="754592"/>
                  <a:pt x="926716" y="1305072"/>
                  <a:pt x="129456" y="1468215"/>
                </a:cubicBezTo>
                <a:lnTo>
                  <a:pt x="0" y="1487973"/>
                </a:lnTo>
                <a:lnTo>
                  <a:pt x="0" y="656709"/>
                </a:lnTo>
                <a:lnTo>
                  <a:pt x="120652" y="625686"/>
                </a:lnTo>
                <a:cubicBezTo>
                  <a:pt x="426975" y="530410"/>
                  <a:pt x="694570" y="347233"/>
                  <a:pt x="893935" y="105659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3" name="Right Triangle 112">
            <a:extLst>
              <a:ext uri="{FF2B5EF4-FFF2-40B4-BE49-F238E27FC236}">
                <a16:creationId xmlns:a16="http://schemas.microsoft.com/office/drawing/2014/main" id="{DBC8D40F-D912-231B-3011-20450CEDD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65271" y="2673521"/>
            <a:ext cx="568289" cy="568289"/>
          </a:xfrm>
          <a:prstGeom prst="rt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Freeform: Shape 114">
            <a:extLst>
              <a:ext uri="{FF2B5EF4-FFF2-40B4-BE49-F238E27FC236}">
                <a16:creationId xmlns:a16="http://schemas.microsoft.com/office/drawing/2014/main" id="{04416D2F-63E4-F927-3C54-284FAE9C41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78446" y="4912946"/>
            <a:ext cx="2010507" cy="1945055"/>
          </a:xfrm>
          <a:custGeom>
            <a:avLst/>
            <a:gdLst>
              <a:gd name="connsiteX0" fmla="*/ 2010507 w 2010507"/>
              <a:gd name="connsiteY0" fmla="*/ 0 h 1945055"/>
              <a:gd name="connsiteX1" fmla="*/ 2010507 w 2010507"/>
              <a:gd name="connsiteY1" fmla="*/ 834250 h 1945055"/>
              <a:gd name="connsiteX2" fmla="*/ 1918431 w 2010507"/>
              <a:gd name="connsiteY2" fmla="*/ 857925 h 1945055"/>
              <a:gd name="connsiteX3" fmla="*/ 846136 w 2010507"/>
              <a:gd name="connsiteY3" fmla="*/ 1930220 h 1945055"/>
              <a:gd name="connsiteX4" fmla="*/ 842322 w 2010507"/>
              <a:gd name="connsiteY4" fmla="*/ 1945055 h 1945055"/>
              <a:gd name="connsiteX5" fmla="*/ 0 w 2010507"/>
              <a:gd name="connsiteY5" fmla="*/ 1945055 h 1945055"/>
              <a:gd name="connsiteX6" fmla="*/ 3608 w 2010507"/>
              <a:gd name="connsiteY6" fmla="*/ 1921417 h 1945055"/>
              <a:gd name="connsiteX7" fmla="*/ 1909628 w 2010507"/>
              <a:gd name="connsiteY7" fmla="*/ 15396 h 1945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10507" h="1945055">
                <a:moveTo>
                  <a:pt x="2010507" y="0"/>
                </a:moveTo>
                <a:lnTo>
                  <a:pt x="2010507" y="834250"/>
                </a:lnTo>
                <a:lnTo>
                  <a:pt x="1918431" y="857925"/>
                </a:lnTo>
                <a:cubicBezTo>
                  <a:pt x="1407892" y="1016719"/>
                  <a:pt x="1004930" y="1419681"/>
                  <a:pt x="846136" y="1930220"/>
                </a:cubicBezTo>
                <a:lnTo>
                  <a:pt x="842322" y="1945055"/>
                </a:lnTo>
                <a:lnTo>
                  <a:pt x="0" y="1945055"/>
                </a:lnTo>
                <a:lnTo>
                  <a:pt x="3608" y="1921417"/>
                </a:lnTo>
                <a:cubicBezTo>
                  <a:pt x="199379" y="964705"/>
                  <a:pt x="952916" y="211168"/>
                  <a:pt x="1909628" y="15396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674242DB-9F41-CCC1-F2A0-392F44D52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E9118B92-A794-CCF3-481D-EF45ABE685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7D0FFBCB-AD5A-EF7C-946D-3DE67D86D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B299AAEA-39BB-2061-4F53-87BAC35928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0F4F73F5-225E-50B0-AB23-5E05DBB39F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2BC468CB-0342-CAF0-7667-E855B36087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361C39E2-2E37-CC56-54CF-F4542D0713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D1EEAC9D-AB6E-23FB-015C-809E478838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0D1E35F4-3D0F-10C9-F087-2663B410C3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90FB3F2B-120D-3446-EA05-57B941477B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73AB49BF-6DB1-78A0-3CCD-A690232E99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C9A6DE65-51A9-A9A1-032C-AB2ED8C83A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16B2D2F1-A9A4-0E37-6EA1-84FDC5198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3B51B521-6702-3119-14C5-CF2E483499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33437982-C538-5A6F-9090-5366BE2DA1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03024C43-841E-DF1E-D8C0-94AE88E9D0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748E4D2E-DA26-FB59-7EC1-C5B0E509FC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FA1929BA-4F31-EE15-4C5C-E5D937B9EF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F3CFC511-345B-B33D-0DC8-347784A37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88389F1A-CF01-1161-3034-5495C80F46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5990D7C5-61AE-7707-1578-F8A049304A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E0785025-C5C4-26CF-2A23-4C17EEDEA3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59741457-5D12-A506-4BC7-C7AD3F51ED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D7DD8C28-DD47-1BF3-35B7-D4BAF5E606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E3E5D9C8-4880-B13F-9F80-0560C96837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6134C4FD-BFA5-AAEC-A145-AEB91DB2D7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882A6E73-E2EE-2508-F0AA-983060CF97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08DD40C4-2481-810D-3705-3FCACED7BB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949D441F-AA2A-8317-410E-F9520CE28B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C3580254-4C76-681E-61DA-491D594288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85A5891-ECAA-4965-8764-C977666578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245" y="302317"/>
            <a:ext cx="10733204" cy="64591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IN" sz="3200" b="1" i="0" dirty="0">
                <a:solidFill>
                  <a:srgbClr val="12154E"/>
                </a:solidFill>
                <a:effectLst/>
              </a:rPr>
              <a:t>Model Evaluation and Results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C8138E7-0CC5-1648-A372-5BD2B122252C}"/>
              </a:ext>
            </a:extLst>
          </p:cNvPr>
          <p:cNvSpPr txBox="1"/>
          <p:nvPr/>
        </p:nvSpPr>
        <p:spPr>
          <a:xfrm>
            <a:off x="1516283" y="4324418"/>
            <a:ext cx="9699585" cy="29401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D931C2-3E56-FC7B-B8C2-BA0F2FDA4C6D}"/>
              </a:ext>
            </a:extLst>
          </p:cNvPr>
          <p:cNvSpPr txBox="1"/>
          <p:nvPr/>
        </p:nvSpPr>
        <p:spPr>
          <a:xfrm>
            <a:off x="6990380" y="1582340"/>
            <a:ext cx="446569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2154E"/>
                </a:solidFill>
                <a:effectLst/>
                <a:latin typeface="ui-sans-serif"/>
              </a:rPr>
              <a:t>The t-SNE plot displays the results of clustering the cytometry data using a semi-supervised approach.</a:t>
            </a:r>
          </a:p>
          <a:p>
            <a:pPr algn="just"/>
            <a:endParaRPr lang="en-US" b="0" i="0" dirty="0">
              <a:solidFill>
                <a:srgbClr val="12154E"/>
              </a:solidFill>
              <a:effectLst/>
              <a:latin typeface="ui-sans-serif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2154E"/>
                </a:solidFill>
                <a:effectLst/>
                <a:latin typeface="ui-sans-serif"/>
              </a:rPr>
              <a:t>Each color represents a distinct cluster, with the points arranged based on high-dimensional data relationships.</a:t>
            </a:r>
          </a:p>
          <a:p>
            <a:pPr algn="just"/>
            <a:endParaRPr lang="en-US" b="0" i="0" dirty="0">
              <a:solidFill>
                <a:srgbClr val="12154E"/>
              </a:solidFill>
              <a:effectLst/>
              <a:latin typeface="ui-sans-serif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2154E"/>
                </a:solidFill>
                <a:effectLst/>
                <a:latin typeface="ui-sans-serif"/>
              </a:rPr>
              <a:t>The model successfully grouped the data, highlighting clear separation and structure within the unlabeled cells, demonstrating the effectiveness of the clustering algorithm.</a:t>
            </a:r>
          </a:p>
        </p:txBody>
      </p:sp>
      <p:pic>
        <p:nvPicPr>
          <p:cNvPr id="6" name="Picture 5" descr="A colorful blots on a white background&#10;&#10;Description automatically generated">
            <a:extLst>
              <a:ext uri="{FF2B5EF4-FFF2-40B4-BE49-F238E27FC236}">
                <a16:creationId xmlns:a16="http://schemas.microsoft.com/office/drawing/2014/main" id="{BA1AC4B1-5B9E-F355-AD81-D0BA5A02CA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2" t="2009" r="2185" b="1344"/>
          <a:stretch/>
        </p:blipFill>
        <p:spPr>
          <a:xfrm>
            <a:off x="543198" y="1277238"/>
            <a:ext cx="6187715" cy="430352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949F958-32D9-6B50-6E79-EACBAA90540B}"/>
              </a:ext>
            </a:extLst>
          </p:cNvPr>
          <p:cNvSpPr txBox="1"/>
          <p:nvPr/>
        </p:nvSpPr>
        <p:spPr>
          <a:xfrm>
            <a:off x="1393848" y="5828044"/>
            <a:ext cx="61877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t-</a:t>
            </a:r>
            <a:r>
              <a:rPr lang="en-US" b="1" dirty="0" err="1"/>
              <a:t>sne</a:t>
            </a:r>
            <a:r>
              <a:rPr lang="en-US" b="1" dirty="0"/>
              <a:t> after model implementation </a:t>
            </a:r>
            <a:endParaRPr lang="en-IN" b="1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496770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A8702BA-318E-15F8-11DC-8481276A38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E078D6-BA02-FED4-A121-AAC8E1DDA3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7162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50DC4BB-E0EA-1E77-FC8C-28394FFFFB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3AD5C2BD-7C42-CD66-5E59-2E10299F34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4E2B87EB-7FA6-1D6F-65E2-5F65621483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10E6A79-ACF5-BCDE-FC95-40F88E9599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AAB272D-51D2-9265-0423-F3DBA5D96D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61823E1-8790-DAF5-4EFB-EE4C3EB405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BF0E5CAF-E7DE-3BB0-37BE-A9468D7AB3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6FF4164-2316-D863-8DC0-1082EA2423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0D53EA10-87DC-EAEB-B89F-1F4F2DBB18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CE0FE546-E2D3-8A80-38BF-F8CEA3CB5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390B3C2-2D33-E983-5CD7-35D593C89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B45B94B7-6BA7-7D0C-1DF6-07A2BA4FB6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8F79ADE-3412-B686-9324-C6477E216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FA693CF6-45A0-C200-35E7-F249A744A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12A9925-9C15-9802-AC53-C03DCAE658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FE699C88-7E79-29BD-C319-C1485F3F44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2616E6EE-6697-2AEB-6A4F-25EF82095C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06C349E1-AB2F-A67D-A195-3ACDDD51D7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216B973-8335-38BA-F6B2-5D200456D1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6DCB6B1-6F85-6303-B782-AB3624F710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739E2CC8-635C-B8CA-C4BF-E7A39AA2E7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13A5ECB-8873-761D-BA1C-5744C76378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3B307188-9D9D-E1AB-DB41-704670589C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AC650718-CAC7-BA0E-EB45-D73B74868A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A3CF1DEB-7BCC-C2C6-E812-7FDB81CD56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1D91954-ABA0-5BED-72B4-D450B15F38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90B09B40-DCA8-D20A-A5CE-BF4DA399C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58E4F4E4-2150-EF80-EC5F-6EC22145C6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DDA47018-E561-4ADA-9AAF-EBE629C6A2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05671D1D-F050-003E-49E7-CE405AB6CD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C22AC2E5-25DD-1B9F-AE2B-5CDBC5BB4F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5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12D56868-CC99-5A64-6C1F-74B56DBFC6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31431D7A-C877-7526-1CCE-9792E0579F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B6FCE540-4A5D-28BF-75FF-2052C7911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ABF54584-E00F-D3D7-1C94-3296A68115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1337D29D-929A-634B-3B8F-3C6A14B41A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E69EF41A-4481-68BB-DA7C-3197069AC3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CF5F46CB-B093-ABC9-1888-B88A56507F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4D34C05F-B7C1-A450-4CC5-7480A0325F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468983B4-B7D7-FCCD-162D-6CB8927CF2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D51B042B-839F-A957-F1C2-D2196556CF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91E0B3BC-7CE3-D94C-20EF-A4FCA16958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D6030B5E-AAB9-BB84-090F-6EA549DCE5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9EBE88F4-0860-8CDE-CF17-770B73435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0CC28D7B-A7C0-BE9A-B4E2-61ACD83396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4A3A8902-47E7-29DD-7B81-C622E69D02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4EB065D0-4BA3-5524-8DBF-A09296CE9A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C8B24B0A-0B5D-2F40-A648-B60E83E8B9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C3181B1C-F084-0331-7D0F-5D19A1B980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7A6540AF-A47F-D796-49E4-A1426ED485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DA74016E-2DB2-303D-EE51-18B675946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016C6F2A-E09C-7B74-3275-150EFC25B1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B2C30A90-3DDB-B6EB-0BC1-C809A4C735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D00BC213-643D-61A5-9C4C-D05424E1D1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F9269CDD-B960-E873-A9AC-5EE54DCFA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05C33DE6-7C85-D64E-33FC-4CC7C5D672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8A98F14D-67FF-0CFD-E37B-3F1C64BE93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D22F6F86-AFE8-87CA-EC18-C80CF5E0DE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F893AD2C-7BA1-894E-24F7-F24FD2EE49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3CBAC279-F978-0529-2FFB-F4A12280AA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3F85B482-151F-FEA2-9458-1DDDA95BCC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33599E7E-5167-2008-5FBE-F42BF429A5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C8A83B60-1B47-81DD-127B-78F889B4FA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0BC60B4B-7F44-AD45-EFE3-65EA5B04F6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C1B8C5A5-4B03-D04E-A445-85C0C1C743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5EEA19E4-0DBC-7844-838E-EFCE53E82B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E7BBD25F-315D-84B6-4673-A31AF539B4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CD233A56-F593-A57D-E56A-3691AB2013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2F10751A-C8A7-F13F-6416-71B48F7ED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9AFD480C-C377-88F3-D62D-B820BA16B2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55A2E5D4-5F4F-3158-1204-5F80977EE9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C350AD56-1E26-5924-D22D-472702B355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30B90B47-FF12-F839-B5B2-A179A6A95F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1BDD71B8-75CD-64CD-10C7-214DCB9625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DC9A2DA4-365F-CABC-F2DC-128ECB6ADB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DA96EB12-13A9-FC16-D338-15DF68FC2C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69EB740D-8B1C-37DE-E681-3A12B241A2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8652FFA3-9E51-58DC-DC84-2905AA6D38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6BBDD266-4506-16DB-B594-A0C59F5465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37087B68-A291-D314-9714-37E61FF16D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14D810B6-8881-090F-8A6E-15709D1A68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79E40A77-A566-60B9-7594-080E72187B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B9D3BE56-2064-30C8-9241-088CD6B50C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A04C0DDF-6CDF-7CF0-6902-E27FB47F9E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6C54691E-3275-2DF5-FEDD-021DCC45EF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28725D2C-932F-3BDD-C99A-CFFE464069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92505513-0498-BE49-A756-E1DCCC3E0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27F21000-20ED-B466-DF6C-0860959BC3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182DA3F9-1B04-C17D-1C9A-DF21A3FC7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B03C836D-3943-FF48-FC8F-F669AC4429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A62DEF2D-D3EB-CA79-A85D-DBB65600E7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4BBF3850-F4FC-5DB1-B1FE-2EB68466E0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107" name="Rectangle 106">
            <a:extLst>
              <a:ext uri="{FF2B5EF4-FFF2-40B4-BE49-F238E27FC236}">
                <a16:creationId xmlns:a16="http://schemas.microsoft.com/office/drawing/2014/main" id="{E45FC1B3-AAE8-1EC2-5274-5E286FC75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5D133C33-DD31-7E7B-131A-AE28026A1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11" name="Freeform: Shape 110">
            <a:extLst>
              <a:ext uri="{FF2B5EF4-FFF2-40B4-BE49-F238E27FC236}">
                <a16:creationId xmlns:a16="http://schemas.microsoft.com/office/drawing/2014/main" id="{F954A047-F9D2-791A-B309-188975FC2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325" y="-1"/>
            <a:ext cx="1900796" cy="1487973"/>
          </a:xfrm>
          <a:custGeom>
            <a:avLst/>
            <a:gdLst>
              <a:gd name="connsiteX0" fmla="*/ 972945 w 1900796"/>
              <a:gd name="connsiteY0" fmla="*/ 0 h 1487973"/>
              <a:gd name="connsiteX1" fmla="*/ 1900796 w 1900796"/>
              <a:gd name="connsiteY1" fmla="*/ 0 h 1487973"/>
              <a:gd name="connsiteX2" fmla="*/ 1892752 w 1900796"/>
              <a:gd name="connsiteY2" fmla="*/ 21978 h 1487973"/>
              <a:gd name="connsiteX3" fmla="*/ 129456 w 1900796"/>
              <a:gd name="connsiteY3" fmla="*/ 1468215 h 1487973"/>
              <a:gd name="connsiteX4" fmla="*/ 0 w 1900796"/>
              <a:gd name="connsiteY4" fmla="*/ 1487973 h 1487973"/>
              <a:gd name="connsiteX5" fmla="*/ 0 w 1900796"/>
              <a:gd name="connsiteY5" fmla="*/ 656709 h 1487973"/>
              <a:gd name="connsiteX6" fmla="*/ 120652 w 1900796"/>
              <a:gd name="connsiteY6" fmla="*/ 625686 h 1487973"/>
              <a:gd name="connsiteX7" fmla="*/ 893935 w 1900796"/>
              <a:gd name="connsiteY7" fmla="*/ 105659 h 1487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900796" h="1487973">
                <a:moveTo>
                  <a:pt x="972945" y="0"/>
                </a:moveTo>
                <a:lnTo>
                  <a:pt x="1900796" y="0"/>
                </a:lnTo>
                <a:lnTo>
                  <a:pt x="1892752" y="21978"/>
                </a:lnTo>
                <a:cubicBezTo>
                  <a:pt x="1582882" y="754592"/>
                  <a:pt x="926716" y="1305072"/>
                  <a:pt x="129456" y="1468215"/>
                </a:cubicBezTo>
                <a:lnTo>
                  <a:pt x="0" y="1487973"/>
                </a:lnTo>
                <a:lnTo>
                  <a:pt x="0" y="656709"/>
                </a:lnTo>
                <a:lnTo>
                  <a:pt x="120652" y="625686"/>
                </a:lnTo>
                <a:cubicBezTo>
                  <a:pt x="426975" y="530410"/>
                  <a:pt x="694570" y="347233"/>
                  <a:pt x="893935" y="105659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3" name="Right Triangle 112">
            <a:extLst>
              <a:ext uri="{FF2B5EF4-FFF2-40B4-BE49-F238E27FC236}">
                <a16:creationId xmlns:a16="http://schemas.microsoft.com/office/drawing/2014/main" id="{3EECC6F3-09FA-A5D0-5A35-0E7B9499F2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65271" y="2673521"/>
            <a:ext cx="568289" cy="568289"/>
          </a:xfrm>
          <a:prstGeom prst="rt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Freeform: Shape 114">
            <a:extLst>
              <a:ext uri="{FF2B5EF4-FFF2-40B4-BE49-F238E27FC236}">
                <a16:creationId xmlns:a16="http://schemas.microsoft.com/office/drawing/2014/main" id="{50490AFA-B986-6E2C-0DB1-5CD010C54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78446" y="4912946"/>
            <a:ext cx="2010507" cy="1945055"/>
          </a:xfrm>
          <a:custGeom>
            <a:avLst/>
            <a:gdLst>
              <a:gd name="connsiteX0" fmla="*/ 2010507 w 2010507"/>
              <a:gd name="connsiteY0" fmla="*/ 0 h 1945055"/>
              <a:gd name="connsiteX1" fmla="*/ 2010507 w 2010507"/>
              <a:gd name="connsiteY1" fmla="*/ 834250 h 1945055"/>
              <a:gd name="connsiteX2" fmla="*/ 1918431 w 2010507"/>
              <a:gd name="connsiteY2" fmla="*/ 857925 h 1945055"/>
              <a:gd name="connsiteX3" fmla="*/ 846136 w 2010507"/>
              <a:gd name="connsiteY3" fmla="*/ 1930220 h 1945055"/>
              <a:gd name="connsiteX4" fmla="*/ 842322 w 2010507"/>
              <a:gd name="connsiteY4" fmla="*/ 1945055 h 1945055"/>
              <a:gd name="connsiteX5" fmla="*/ 0 w 2010507"/>
              <a:gd name="connsiteY5" fmla="*/ 1945055 h 1945055"/>
              <a:gd name="connsiteX6" fmla="*/ 3608 w 2010507"/>
              <a:gd name="connsiteY6" fmla="*/ 1921417 h 1945055"/>
              <a:gd name="connsiteX7" fmla="*/ 1909628 w 2010507"/>
              <a:gd name="connsiteY7" fmla="*/ 15396 h 1945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10507" h="1945055">
                <a:moveTo>
                  <a:pt x="2010507" y="0"/>
                </a:moveTo>
                <a:lnTo>
                  <a:pt x="2010507" y="834250"/>
                </a:lnTo>
                <a:lnTo>
                  <a:pt x="1918431" y="857925"/>
                </a:lnTo>
                <a:cubicBezTo>
                  <a:pt x="1407892" y="1016719"/>
                  <a:pt x="1004930" y="1419681"/>
                  <a:pt x="846136" y="1930220"/>
                </a:cubicBezTo>
                <a:lnTo>
                  <a:pt x="842322" y="1945055"/>
                </a:lnTo>
                <a:lnTo>
                  <a:pt x="0" y="1945055"/>
                </a:lnTo>
                <a:lnTo>
                  <a:pt x="3608" y="1921417"/>
                </a:lnTo>
                <a:cubicBezTo>
                  <a:pt x="199379" y="964705"/>
                  <a:pt x="952916" y="211168"/>
                  <a:pt x="1909628" y="15396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BF4629FD-2382-784C-B14A-32E723762B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241DCB79-44DB-C4E4-B0A5-33F64E1413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A5111F8A-795B-6B7B-E852-D36DF6D62B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FAFD7D59-5ABE-2A68-DF37-38E4623C51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486DA389-608D-3039-2489-F67DF4FF0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8E663008-B4EA-F59C-2C2D-4D9F4C775A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2100FE7A-A1E5-2B8B-C0D5-AC9CBE98FD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E92BCF09-85B2-1565-3E23-E84B7A825A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63FDB6D1-C92B-4486-94A7-94F4EE18FD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D153B048-0881-B77A-95EE-C0B4FE4767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C876A317-88A3-76A6-2A58-159801E6EC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3F9EDB3B-9D5F-48A5-F86E-64F4FEA3BA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81E993B8-0BFD-E573-2D6B-D6D1CB863B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427EF6BC-2F1A-373B-9302-36CB3CDA8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C10E18BF-B1B8-5475-9AA1-9E20F7B704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70507B2B-422E-729C-3710-D21A99E5C0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1CFEF5C0-75B4-B6FC-0269-F30447DF0E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0FF6D590-5C37-8A26-72F8-2154D77135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FB45853C-C49A-B22F-DA76-2CA38274B8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D5322708-3C6A-71E8-0D96-137BBF0789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DF378E8-7F94-884D-7C9B-E45B78DA81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8FE2CC58-773C-D5F9-128B-29638A612B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827F4065-CE0B-E302-B62B-893E6648BF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7D16991A-ED74-5B0A-8AA8-B670C5031C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1E8CF5E3-266B-D641-0697-E6D4325CCE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89DCA4FD-CB2E-C0B5-57DB-640BB6E778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B9AB3106-FA9A-F970-7151-51D5084023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DDD17E03-3AA7-5DB0-2F54-532243CF3D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2029484C-A006-BCC7-0148-439B053568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2CD94BA2-2931-392E-D78E-9D271C664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75A2D43-D090-D607-ABBC-AD34CBDA4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245" y="302317"/>
            <a:ext cx="10733204" cy="645913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lang="en-IN" sz="3200" b="1" dirty="0" err="1">
                <a:solidFill>
                  <a:srgbClr val="12154E"/>
                </a:solidFill>
                <a:ea typeface="Times New Roman"/>
                <a:cs typeface="Times New Roman"/>
                <a:sym typeface="Times New Roman"/>
              </a:rPr>
              <a:t>Gradio</a:t>
            </a:r>
            <a:r>
              <a:rPr lang="en-IN" sz="3200" b="1" dirty="0">
                <a:solidFill>
                  <a:srgbClr val="12154E"/>
                </a:solidFill>
                <a:ea typeface="Times New Roman"/>
                <a:cs typeface="Times New Roman"/>
                <a:sym typeface="Times New Roman"/>
              </a:rPr>
              <a:t> Interface for User Interaction</a:t>
            </a:r>
            <a:endParaRPr lang="en-IN" sz="3200" dirty="0">
              <a:solidFill>
                <a:srgbClr val="12154E"/>
              </a:solidFill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CD8F634-ECF3-D35A-6573-667B47ECE8B5}"/>
              </a:ext>
            </a:extLst>
          </p:cNvPr>
          <p:cNvSpPr txBox="1"/>
          <p:nvPr/>
        </p:nvSpPr>
        <p:spPr>
          <a:xfrm>
            <a:off x="1516283" y="4324418"/>
            <a:ext cx="9699585" cy="29401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0E2938-0C17-7BF6-D719-31E8EDCEC494}"/>
              </a:ext>
            </a:extLst>
          </p:cNvPr>
          <p:cNvSpPr txBox="1"/>
          <p:nvPr/>
        </p:nvSpPr>
        <p:spPr>
          <a:xfrm>
            <a:off x="386003" y="1487972"/>
            <a:ext cx="479946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2154E"/>
                </a:solidFill>
                <a:effectLst/>
                <a:latin typeface="ui-sans-serif"/>
              </a:rPr>
              <a:t>A </a:t>
            </a:r>
            <a:r>
              <a:rPr lang="en-US" b="0" i="0" dirty="0" err="1">
                <a:solidFill>
                  <a:srgbClr val="12154E"/>
                </a:solidFill>
                <a:effectLst/>
                <a:latin typeface="ui-sans-serif"/>
              </a:rPr>
              <a:t>Gradio</a:t>
            </a:r>
            <a:r>
              <a:rPr lang="en-US" b="0" i="0" dirty="0">
                <a:solidFill>
                  <a:srgbClr val="12154E"/>
                </a:solidFill>
                <a:effectLst/>
                <a:latin typeface="ui-sans-serif"/>
              </a:rPr>
              <a:t> interface was implemented to facilitate easy interaction with the model.</a:t>
            </a:r>
          </a:p>
          <a:p>
            <a:pPr algn="just"/>
            <a:endParaRPr lang="en-US" b="0" i="0" dirty="0">
              <a:solidFill>
                <a:srgbClr val="12154E"/>
              </a:solidFill>
              <a:effectLst/>
              <a:latin typeface="ui-sans-serif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2154E"/>
                </a:solidFill>
                <a:effectLst/>
                <a:latin typeface="ui-sans-serif"/>
              </a:rPr>
              <a:t>Users can upload new datasets or interact with the model’s predictions directly.</a:t>
            </a:r>
          </a:p>
          <a:p>
            <a:pPr algn="just"/>
            <a:endParaRPr lang="en-US" b="0" i="0" dirty="0">
              <a:solidFill>
                <a:srgbClr val="12154E"/>
              </a:solidFill>
              <a:effectLst/>
              <a:latin typeface="ui-sans-serif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2154E"/>
                </a:solidFill>
                <a:effectLst/>
                <a:latin typeface="ui-sans-serif"/>
              </a:rPr>
              <a:t>The interface allows real-time visualization of t-SNE plots, model predictions, and clustering results.</a:t>
            </a:r>
          </a:p>
          <a:p>
            <a:pPr algn="just"/>
            <a:endParaRPr lang="en-US" b="0" i="0" dirty="0">
              <a:solidFill>
                <a:srgbClr val="12154E"/>
              </a:solidFill>
              <a:effectLst/>
              <a:latin typeface="ui-sans-serif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2154E"/>
                </a:solidFill>
                <a:effectLst/>
                <a:latin typeface="ui-sans-serif"/>
              </a:rPr>
              <a:t>Provides a simple way to explore the effectiveness of the semi-supervised clustering approach for cytometry data without requiring any coding.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E658D8-7071-6151-D161-C9CF29351A3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031" r="5568"/>
          <a:stretch/>
        </p:blipFill>
        <p:spPr>
          <a:xfrm>
            <a:off x="5275385" y="1172374"/>
            <a:ext cx="6762540" cy="4513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890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75DDC97-EBAC-2A6A-9CA1-EC3F9FA248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22EA3FE-EA82-01AE-763F-D81B656CC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7162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F421959-E13C-4813-751C-015FDF57C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9098DEB-F1DF-A782-0AE1-6A1D44B50D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3676B82-D3D1-FE79-03A5-74FAF76E1D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475E8F2-4C97-98E2-7AF0-2D745EEB25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5F23DEB-365E-B443-D39D-6AB32CCC27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77DF8F91-A862-73F3-566F-89897AEDD1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B5F10DE4-5354-1CED-C4EA-82C87DB79A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B91F8ABE-F370-4033-AFC7-91C6291BA9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CC1DE3D0-A842-DFAE-8DF3-E03B93C329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A05B425A-1111-0B14-6A43-A555062501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B9B0425A-7501-6704-2DDD-6B78C57F01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ABB2A1B-8668-EECD-60A9-933DF83396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4266B595-C60D-F732-D382-6917A68D8D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86AA2031-6814-A09C-2FDB-9A26383A9A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6EB79E6C-0795-AB36-297D-E3A8D62DC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E59A63CC-13DB-F1A5-09C4-BD26E6DC7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898AAEFA-47DA-3CD5-E3A1-C0547CB89B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7B2A4DE-2126-0C30-DA6A-BE4F639EA5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04FE7992-1535-3D0A-0ADE-1D29A73A33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247AA056-4F02-FFBA-B099-45EC0B5AE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5B87447-20F4-2478-A9B1-90C1C9212B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D51D722F-64F2-D6D7-DD2F-FE30A36B4B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3D41C59A-63C4-F1B4-B031-3F359FF619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38CE6746-344A-42D1-A1E2-74B865BDE2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352F741E-729E-7DA1-43F1-16842C8BEE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54C20928-01A7-4F76-05C2-4080C5F2C5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4A721C0B-E20E-2FCB-C9E8-CD3F0198FA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01B546A3-0E97-04A2-ABA5-1EFB72DDBE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EE884E80-3D23-AFE6-8BFF-BD125C276C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18ED6DE-2019-F975-670E-B84CBF4FDE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16DC2A4A-1108-3A15-644C-DF0D1FA353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5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6E4B2FDE-A915-99F7-9B5C-D4F698305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D6E78898-E83F-CF4F-EDC6-754F0FF8F2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D05366-838B-6350-B90D-436BE14677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833772AE-6C84-B3DB-1E72-BD0B921803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B2A33F2A-97C2-C547-9838-7150352265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23D23572-E79B-C369-68A4-A0D5C5E1C8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EBAC3704-69CF-BE67-4B00-1F69455B61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A6153A71-DEB1-E258-CC34-8486621467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3C65E040-6A23-F0EA-4B6B-E9719F5279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9ED7AF63-8066-2439-A21C-82CDC079A9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5B6BA188-85F5-0FD7-337A-66CF6350ED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6FC3A047-B6FB-5547-C786-F892441234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0BFCB834-4108-E029-82BA-48A5440474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1366D65C-DDDA-779C-AA10-DC9CB85F7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068C9CC8-8561-9CBE-73A8-C815A219AD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9BB5228F-05DB-5B2C-B301-322DACA6D4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766C8BE2-B795-6982-006E-37D293093A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4FDB1E93-4440-BB02-13F9-1916C02264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012C08D7-544A-AA11-6CCA-36817A0F88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B8F375AF-0004-14F3-4852-D6FDDD8B6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6EE01B43-0AA8-4816-C809-D14FD4A6FB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D8D11B87-491E-801B-436D-349F14D311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427CBCBE-68B6-154B-0D44-B76CA8AC5C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28207BB3-4585-9256-AB7B-9C94FC3C5F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C0D965E5-7AB5-E83D-D90B-7EA8A539A1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27F1331B-78B7-304A-B5F7-3AA114C1CA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DB42DB9E-EBEA-F8EE-7BC9-78AB17914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9304BBD5-39D5-4505-B5AF-9B52A4F392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9E435851-6AD4-F142-738D-DFCD86E9B7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798FD2D7-03D7-42CB-9F34-4D15B9E1C7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E4239195-125A-4F20-EAE3-78CA13809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2CAC4FEF-EDB5-EDBB-01BE-FD3DEE63E3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3F1EBF16-6698-6EDB-7697-6FECE940A2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F77CA082-AE49-1721-9F9E-0F969535F7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276F64E5-1B3D-63BB-4359-D0EC5B7D27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AA3A6D59-F824-C60C-1BAC-99ABF5A70C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05ADF22D-E9EC-8FE2-A803-563C80C5DC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B8982C6D-A3BC-8204-E455-1BC7E936BF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A7DDD231-4DF1-723E-3649-AFA014CC1B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E1F98270-3402-71CF-A456-B721B444A7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D753C73D-68B5-6389-D350-503387B466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1C0E6BBC-9873-D50C-7DD1-AC817DD019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544A0738-3993-3145-9690-908DDD5417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4158F0B8-0306-262A-3FCA-675165337F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88403C23-D486-271A-5E1E-65432D8246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F770C4C4-6E9B-8A0E-6E3B-79EB21BD70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0CFB76C4-74EA-DD6F-56E2-E198127B65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FDF97170-2CC3-0C10-DFFC-7541323E8F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B6540419-F009-2C98-8AAB-A7C9D7B491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7D3A7B20-8CA5-00F8-5248-01B1E8333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86BA9049-2D0A-67D5-529B-6760C3AC47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21E7ABB4-0FF7-0A76-7B19-5521ABC389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9AD78C9C-FFD4-12F4-4549-2C7D537374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6D804D6A-31AD-6456-31B7-042FCA7973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EF25464F-17D3-249C-166A-4B8DA2CA3E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6262D157-A3CA-466F-2170-FF89A2F7BF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36BBE16D-51C1-9243-7405-419DDD06DE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5AEB6A0D-8220-78E6-C1FC-E63123A810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08016853-9344-4DC6-9260-7B341A4CBB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176505F2-5397-B3B8-D8EB-5210A33C0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52177DCB-3ABE-51D3-7D64-E76328AC90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107" name="Rectangle 106">
            <a:extLst>
              <a:ext uri="{FF2B5EF4-FFF2-40B4-BE49-F238E27FC236}">
                <a16:creationId xmlns:a16="http://schemas.microsoft.com/office/drawing/2014/main" id="{6EB12001-4488-3BEF-A7DB-641D593A81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CA4D1F6B-D059-44B7-FF0F-F3824875E5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11" name="Freeform: Shape 110">
            <a:extLst>
              <a:ext uri="{FF2B5EF4-FFF2-40B4-BE49-F238E27FC236}">
                <a16:creationId xmlns:a16="http://schemas.microsoft.com/office/drawing/2014/main" id="{79622CD5-336B-87CB-A71A-3D08409EDE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325" y="-1"/>
            <a:ext cx="1900796" cy="1487973"/>
          </a:xfrm>
          <a:custGeom>
            <a:avLst/>
            <a:gdLst>
              <a:gd name="connsiteX0" fmla="*/ 972945 w 1900796"/>
              <a:gd name="connsiteY0" fmla="*/ 0 h 1487973"/>
              <a:gd name="connsiteX1" fmla="*/ 1900796 w 1900796"/>
              <a:gd name="connsiteY1" fmla="*/ 0 h 1487973"/>
              <a:gd name="connsiteX2" fmla="*/ 1892752 w 1900796"/>
              <a:gd name="connsiteY2" fmla="*/ 21978 h 1487973"/>
              <a:gd name="connsiteX3" fmla="*/ 129456 w 1900796"/>
              <a:gd name="connsiteY3" fmla="*/ 1468215 h 1487973"/>
              <a:gd name="connsiteX4" fmla="*/ 0 w 1900796"/>
              <a:gd name="connsiteY4" fmla="*/ 1487973 h 1487973"/>
              <a:gd name="connsiteX5" fmla="*/ 0 w 1900796"/>
              <a:gd name="connsiteY5" fmla="*/ 656709 h 1487973"/>
              <a:gd name="connsiteX6" fmla="*/ 120652 w 1900796"/>
              <a:gd name="connsiteY6" fmla="*/ 625686 h 1487973"/>
              <a:gd name="connsiteX7" fmla="*/ 893935 w 1900796"/>
              <a:gd name="connsiteY7" fmla="*/ 105659 h 1487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900796" h="1487973">
                <a:moveTo>
                  <a:pt x="972945" y="0"/>
                </a:moveTo>
                <a:lnTo>
                  <a:pt x="1900796" y="0"/>
                </a:lnTo>
                <a:lnTo>
                  <a:pt x="1892752" y="21978"/>
                </a:lnTo>
                <a:cubicBezTo>
                  <a:pt x="1582882" y="754592"/>
                  <a:pt x="926716" y="1305072"/>
                  <a:pt x="129456" y="1468215"/>
                </a:cubicBezTo>
                <a:lnTo>
                  <a:pt x="0" y="1487973"/>
                </a:lnTo>
                <a:lnTo>
                  <a:pt x="0" y="656709"/>
                </a:lnTo>
                <a:lnTo>
                  <a:pt x="120652" y="625686"/>
                </a:lnTo>
                <a:cubicBezTo>
                  <a:pt x="426975" y="530410"/>
                  <a:pt x="694570" y="347233"/>
                  <a:pt x="893935" y="105659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3" name="Right Triangle 112">
            <a:extLst>
              <a:ext uri="{FF2B5EF4-FFF2-40B4-BE49-F238E27FC236}">
                <a16:creationId xmlns:a16="http://schemas.microsoft.com/office/drawing/2014/main" id="{86545C03-17D8-26B4-829E-9CE0A475E0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65271" y="2673521"/>
            <a:ext cx="568289" cy="568289"/>
          </a:xfrm>
          <a:prstGeom prst="rt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Freeform: Shape 114">
            <a:extLst>
              <a:ext uri="{FF2B5EF4-FFF2-40B4-BE49-F238E27FC236}">
                <a16:creationId xmlns:a16="http://schemas.microsoft.com/office/drawing/2014/main" id="{F70D5EC3-203D-D856-46EA-BC1A51CD04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78446" y="4912946"/>
            <a:ext cx="2010507" cy="1945055"/>
          </a:xfrm>
          <a:custGeom>
            <a:avLst/>
            <a:gdLst>
              <a:gd name="connsiteX0" fmla="*/ 2010507 w 2010507"/>
              <a:gd name="connsiteY0" fmla="*/ 0 h 1945055"/>
              <a:gd name="connsiteX1" fmla="*/ 2010507 w 2010507"/>
              <a:gd name="connsiteY1" fmla="*/ 834250 h 1945055"/>
              <a:gd name="connsiteX2" fmla="*/ 1918431 w 2010507"/>
              <a:gd name="connsiteY2" fmla="*/ 857925 h 1945055"/>
              <a:gd name="connsiteX3" fmla="*/ 846136 w 2010507"/>
              <a:gd name="connsiteY3" fmla="*/ 1930220 h 1945055"/>
              <a:gd name="connsiteX4" fmla="*/ 842322 w 2010507"/>
              <a:gd name="connsiteY4" fmla="*/ 1945055 h 1945055"/>
              <a:gd name="connsiteX5" fmla="*/ 0 w 2010507"/>
              <a:gd name="connsiteY5" fmla="*/ 1945055 h 1945055"/>
              <a:gd name="connsiteX6" fmla="*/ 3608 w 2010507"/>
              <a:gd name="connsiteY6" fmla="*/ 1921417 h 1945055"/>
              <a:gd name="connsiteX7" fmla="*/ 1909628 w 2010507"/>
              <a:gd name="connsiteY7" fmla="*/ 15396 h 1945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10507" h="1945055">
                <a:moveTo>
                  <a:pt x="2010507" y="0"/>
                </a:moveTo>
                <a:lnTo>
                  <a:pt x="2010507" y="834250"/>
                </a:lnTo>
                <a:lnTo>
                  <a:pt x="1918431" y="857925"/>
                </a:lnTo>
                <a:cubicBezTo>
                  <a:pt x="1407892" y="1016719"/>
                  <a:pt x="1004930" y="1419681"/>
                  <a:pt x="846136" y="1930220"/>
                </a:cubicBezTo>
                <a:lnTo>
                  <a:pt x="842322" y="1945055"/>
                </a:lnTo>
                <a:lnTo>
                  <a:pt x="0" y="1945055"/>
                </a:lnTo>
                <a:lnTo>
                  <a:pt x="3608" y="1921417"/>
                </a:lnTo>
                <a:cubicBezTo>
                  <a:pt x="199379" y="964705"/>
                  <a:pt x="952916" y="211168"/>
                  <a:pt x="1909628" y="15396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972F68DF-4046-850C-AE27-0B10504E24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20D9D83B-C54C-8BD5-E841-77C0EE17FE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E753B93C-9A40-1D30-13AC-3188525EA1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03DD0083-A200-03F7-0BA1-BBFA18CBA7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13C25D7B-1DF7-8F4E-D582-73CEF46A1C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7F8DD148-BA11-FF74-6903-BDDF204D1D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381BC7C4-346E-17F7-F5BF-5BC018947A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E1EE0511-8272-4E23-648B-9CA78830D2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3D898E98-3EDF-5B2A-0752-D40B554FB9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2F16CB08-FB6E-CCF3-3C52-BBAAB8055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5663C38C-27C0-DF5A-3E38-2358F01BCD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F2AA5E32-8054-CC12-B3F4-871F0FAAD2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740B6832-0100-0D21-83D1-B245EFE2BE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7A1B5193-2B6E-9014-736C-2067725DC0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EEAC077C-D82E-1B55-EBC8-035F95562B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C3FD4CAB-5C6C-7978-59BF-CE1E973995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B3E2F82F-2881-7019-09F2-5ABE6467C4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272747AB-9FFA-CE16-DA2A-85985264A4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F4D20FFC-2F2C-EB81-DEB8-7F0386E17B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58513838-5F54-FB1F-459D-A8B4A5A4A9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104F44AF-063E-9D35-8AA1-95A73FEAD7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A5C4803D-582D-1D8D-C1FE-E3B435216A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014939C0-3AD6-6F0F-0948-62A65843AE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0B09207C-0398-D3AC-C923-C283CAD128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9B1097F8-0312-ADFB-8305-DB1A49941F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2912DD5D-1379-8EB7-3A37-46713E93D6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5D604C05-EFAA-6591-EE2E-33AF65657A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7E692C11-F263-96B5-54A4-205DD2534F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337AB526-A41D-89B7-72DE-79E063E31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33583227-22FE-8DD3-076F-807C802531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1563036-7A15-3C0C-6E74-72CFEE9CC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245" y="302317"/>
            <a:ext cx="10733204" cy="645913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lang="en-IN" sz="3200" b="1" dirty="0">
                <a:solidFill>
                  <a:srgbClr val="12154E"/>
                </a:solidFill>
                <a:ea typeface="Times New Roman"/>
                <a:cs typeface="Times New Roman"/>
                <a:sym typeface="Times New Roman"/>
              </a:rPr>
              <a:t>Demo of </a:t>
            </a:r>
            <a:r>
              <a:rPr lang="en-IN" sz="3200" b="1" dirty="0" err="1">
                <a:solidFill>
                  <a:srgbClr val="12154E"/>
                </a:solidFill>
                <a:ea typeface="Times New Roman"/>
                <a:cs typeface="Times New Roman"/>
                <a:sym typeface="Times New Roman"/>
              </a:rPr>
              <a:t>Gradio</a:t>
            </a:r>
            <a:r>
              <a:rPr lang="en-IN" sz="3200" b="1" dirty="0">
                <a:solidFill>
                  <a:srgbClr val="12154E"/>
                </a:solidFill>
                <a:ea typeface="Times New Roman"/>
                <a:cs typeface="Times New Roman"/>
                <a:sym typeface="Times New Roman"/>
              </a:rPr>
              <a:t> Interface</a:t>
            </a:r>
            <a:endParaRPr lang="en-IN" sz="3200" dirty="0">
              <a:solidFill>
                <a:srgbClr val="12154E"/>
              </a:solidFill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4AA815C-C521-7EAD-58FA-835210B9443F}"/>
              </a:ext>
            </a:extLst>
          </p:cNvPr>
          <p:cNvSpPr txBox="1"/>
          <p:nvPr/>
        </p:nvSpPr>
        <p:spPr>
          <a:xfrm>
            <a:off x="1516283" y="4324418"/>
            <a:ext cx="9699585" cy="29401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pic>
        <p:nvPicPr>
          <p:cNvPr id="5" name="demog">
            <a:hlinkClick r:id="" action="ppaction://media"/>
            <a:extLst>
              <a:ext uri="{FF2B5EF4-FFF2-40B4-BE49-F238E27FC236}">
                <a16:creationId xmlns:a16="http://schemas.microsoft.com/office/drawing/2014/main" id="{4B2047D7-CD9D-FDAD-16EA-0F891476539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13395" y="1294226"/>
            <a:ext cx="9179889" cy="5163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743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899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neVTI">
  <a:themeElements>
    <a:clrScheme name="Custom 51">
      <a:dk1>
        <a:sysClr val="windowText" lastClr="000000"/>
      </a:dk1>
      <a:lt1>
        <a:sysClr val="window" lastClr="FFFFFF"/>
      </a:lt1>
      <a:dk2>
        <a:srgbClr val="12154E"/>
      </a:dk2>
      <a:lt2>
        <a:srgbClr val="EEEEEE"/>
      </a:lt2>
      <a:accent1>
        <a:srgbClr val="FD8686"/>
      </a:accent1>
      <a:accent2>
        <a:srgbClr val="B495C2"/>
      </a:accent2>
      <a:accent3>
        <a:srgbClr val="8F99BB"/>
      </a:accent3>
      <a:accent4>
        <a:srgbClr val="A3A3C1"/>
      </a:accent4>
      <a:accent5>
        <a:srgbClr val="7162FE"/>
      </a:accent5>
      <a:accent6>
        <a:srgbClr val="1EBE9B"/>
      </a:accent6>
      <a:hlink>
        <a:srgbClr val="EF08F7"/>
      </a:hlink>
      <a:folHlink>
        <a:srgbClr val="8477FE"/>
      </a:folHlink>
    </a:clrScheme>
    <a:fontScheme name="Custom 49">
      <a:majorFont>
        <a:latin typeface="Posterama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ineVTI" id="{8435B2A2-1BD5-4C05-93E5-3C5388B709E3}" vid="{0D704B13-63FE-4848-A298-6B7359B9565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</TotalTime>
  <Words>737</Words>
  <Application>Microsoft Office PowerPoint</Application>
  <PresentationFormat>Widescreen</PresentationFormat>
  <Paragraphs>88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Avenir Next LT Pro</vt:lpstr>
      <vt:lpstr>Posterama</vt:lpstr>
      <vt:lpstr>Times New Roman</vt:lpstr>
      <vt:lpstr>ui-sans-serif</vt:lpstr>
      <vt:lpstr>SineVTI</vt:lpstr>
      <vt:lpstr>PowerPoint Presentation</vt:lpstr>
      <vt:lpstr>Introduction and Problem Statement </vt:lpstr>
      <vt:lpstr>Dataset Overview</vt:lpstr>
      <vt:lpstr>Methodology</vt:lpstr>
      <vt:lpstr>Model Architecture</vt:lpstr>
      <vt:lpstr>Model Evaluation and Results</vt:lpstr>
      <vt:lpstr>Model Evaluation and Results</vt:lpstr>
      <vt:lpstr>Gradio Interface for User Interaction</vt:lpstr>
      <vt:lpstr>Demo of Gradio Interface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anuj rahile</dc:creator>
  <cp:lastModifiedBy>anuj rahile</cp:lastModifiedBy>
  <cp:revision>4</cp:revision>
  <dcterms:created xsi:type="dcterms:W3CDTF">2024-11-28T04:34:41Z</dcterms:created>
  <dcterms:modified xsi:type="dcterms:W3CDTF">2024-11-29T14:13:26Z</dcterms:modified>
</cp:coreProperties>
</file>

<file path=docProps/thumbnail.jpeg>
</file>